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25"/>
  </p:notesMasterIdLst>
  <p:sldIdLst>
    <p:sldId id="288" r:id="rId2"/>
    <p:sldId id="257" r:id="rId3"/>
    <p:sldId id="258" r:id="rId4"/>
    <p:sldId id="259" r:id="rId5"/>
    <p:sldId id="260" r:id="rId6"/>
    <p:sldId id="262" r:id="rId7"/>
    <p:sldId id="267" r:id="rId8"/>
    <p:sldId id="270" r:id="rId9"/>
    <p:sldId id="271" r:id="rId10"/>
    <p:sldId id="272" r:id="rId11"/>
    <p:sldId id="284" r:id="rId12"/>
    <p:sldId id="274" r:id="rId13"/>
    <p:sldId id="266" r:id="rId14"/>
    <p:sldId id="275" r:id="rId15"/>
    <p:sldId id="281" r:id="rId16"/>
    <p:sldId id="264" r:id="rId17"/>
    <p:sldId id="276" r:id="rId18"/>
    <p:sldId id="273" r:id="rId19"/>
    <p:sldId id="278" r:id="rId20"/>
    <p:sldId id="279" r:id="rId21"/>
    <p:sldId id="280" r:id="rId22"/>
    <p:sldId id="261" r:id="rId23"/>
    <p:sldId id="26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3300"/>
    <a:srgbClr val="CCFFFF"/>
    <a:srgbClr val="EB8C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79533" autoAdjust="0"/>
  </p:normalViewPr>
  <p:slideViewPr>
    <p:cSldViewPr snapToGrid="0">
      <p:cViewPr varScale="1">
        <p:scale>
          <a:sx n="55" d="100"/>
          <a:sy n="55" d="100"/>
        </p:scale>
        <p:origin x="1212"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3AD1CC-2825-483E-80EA-6BE30AD72404}" type="datetimeFigureOut">
              <a:rPr lang="en-US" smtClean="0"/>
              <a:t>7/2/2013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DFFAFB-9C49-4E24-A01A-057270BB8162}" type="slidenum">
              <a:rPr lang="en-US" smtClean="0"/>
              <a:t>‹#›</a:t>
            </a:fld>
            <a:endParaRPr lang="en-US"/>
          </a:p>
        </p:txBody>
      </p:sp>
    </p:spTree>
    <p:extLst>
      <p:ext uri="{BB962C8B-B14F-4D97-AF65-F5344CB8AC3E}">
        <p14:creationId xmlns:p14="http://schemas.microsoft.com/office/powerpoint/2010/main" val="2586190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DFFAFB-9C49-4E24-A01A-057270BB8162}" type="slidenum">
              <a:rPr lang="en-US" smtClean="0"/>
              <a:t>2</a:t>
            </a:fld>
            <a:endParaRPr lang="en-US"/>
          </a:p>
        </p:txBody>
      </p:sp>
    </p:spTree>
    <p:extLst>
      <p:ext uri="{BB962C8B-B14F-4D97-AF65-F5344CB8AC3E}">
        <p14:creationId xmlns:p14="http://schemas.microsoft.com/office/powerpoint/2010/main" val="1989764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DFFAFB-9C49-4E24-A01A-057270BB8162}" type="slidenum">
              <a:rPr lang="en-US" smtClean="0"/>
              <a:t>10</a:t>
            </a:fld>
            <a:endParaRPr lang="en-US"/>
          </a:p>
        </p:txBody>
      </p:sp>
    </p:spTree>
    <p:extLst>
      <p:ext uri="{BB962C8B-B14F-4D97-AF65-F5344CB8AC3E}">
        <p14:creationId xmlns:p14="http://schemas.microsoft.com/office/powerpoint/2010/main" val="2112460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DFFAFB-9C49-4E24-A01A-057270BB8162}" type="slidenum">
              <a:rPr lang="en-US" smtClean="0"/>
              <a:t>21</a:t>
            </a:fld>
            <a:endParaRPr lang="en-US"/>
          </a:p>
        </p:txBody>
      </p:sp>
    </p:spTree>
    <p:extLst>
      <p:ext uri="{BB962C8B-B14F-4D97-AF65-F5344CB8AC3E}">
        <p14:creationId xmlns:p14="http://schemas.microsoft.com/office/powerpoint/2010/main" val="2999339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42742E-2FF1-42CE-BE09-6EB4536045D7}" type="datetimeFigureOut">
              <a:rPr lang="en-US" smtClean="0"/>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2614541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42742E-2FF1-42CE-BE09-6EB4536045D7}" type="datetimeFigureOut">
              <a:rPr lang="en-US" smtClean="0"/>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4065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42742E-2FF1-42CE-BE09-6EB4536045D7}" type="datetimeFigureOut">
              <a:rPr lang="en-US" smtClean="0"/>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649728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42742E-2FF1-42CE-BE09-6EB4536045D7}" type="datetimeFigureOut">
              <a:rPr lang="en-US" smtClean="0"/>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2073987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42742E-2FF1-42CE-BE09-6EB4536045D7}" type="datetimeFigureOut">
              <a:rPr lang="en-US" smtClean="0"/>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15878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42742E-2FF1-42CE-BE09-6EB4536045D7}" type="datetimeFigureOut">
              <a:rPr lang="en-US" smtClean="0"/>
              <a:t>7/2/2013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275164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42742E-2FF1-42CE-BE09-6EB4536045D7}" type="datetimeFigureOut">
              <a:rPr lang="en-US" smtClean="0"/>
              <a:t>7/2/2013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1404187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42742E-2FF1-42CE-BE09-6EB4536045D7}" type="datetimeFigureOut">
              <a:rPr lang="en-US" smtClean="0"/>
              <a:t>7/2/2013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2487546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2742E-2FF1-42CE-BE09-6EB4536045D7}" type="datetimeFigureOut">
              <a:rPr lang="en-US" smtClean="0"/>
              <a:t>7/2/2013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356553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42742E-2FF1-42CE-BE09-6EB4536045D7}" type="datetimeFigureOut">
              <a:rPr lang="en-US" smtClean="0"/>
              <a:t>7/2/2013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3914672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42742E-2FF1-42CE-BE09-6EB4536045D7}" type="datetimeFigureOut">
              <a:rPr lang="en-US" smtClean="0"/>
              <a:t>7/2/2013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8D8F3-97D8-410D-8D13-9F9EA78E88E1}" type="slidenum">
              <a:rPr lang="en-US" smtClean="0"/>
              <a:t>‹#›</a:t>
            </a:fld>
            <a:endParaRPr lang="en-US"/>
          </a:p>
        </p:txBody>
      </p:sp>
    </p:spTree>
    <p:extLst>
      <p:ext uri="{BB962C8B-B14F-4D97-AF65-F5344CB8AC3E}">
        <p14:creationId xmlns:p14="http://schemas.microsoft.com/office/powerpoint/2010/main" val="261264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42742E-2FF1-42CE-BE09-6EB4536045D7}" type="datetimeFigureOut">
              <a:rPr lang="en-US" smtClean="0"/>
              <a:t>7/2/2013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B8D8F3-97D8-410D-8D13-9F9EA78E88E1}" type="slidenum">
              <a:rPr lang="en-US" smtClean="0"/>
              <a:t>‹#›</a:t>
            </a:fld>
            <a:endParaRPr lang="en-US"/>
          </a:p>
        </p:txBody>
      </p:sp>
    </p:spTree>
    <p:extLst>
      <p:ext uri="{BB962C8B-B14F-4D97-AF65-F5344CB8AC3E}">
        <p14:creationId xmlns:p14="http://schemas.microsoft.com/office/powerpoint/2010/main" val="3456442429"/>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0.jpg"/><Relationship Id="rId5" Type="http://schemas.openxmlformats.org/officeDocument/2006/relationships/image" Target="../media/image19.jpg"/><Relationship Id="rId4" Type="http://schemas.openxmlformats.org/officeDocument/2006/relationships/image" Target="../media/image18.jpg"/></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2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7.jpg"/><Relationship Id="rId2" Type="http://schemas.openxmlformats.org/officeDocument/2006/relationships/image" Target="../media/image26.jpg"/><Relationship Id="rId1" Type="http://schemas.openxmlformats.org/officeDocument/2006/relationships/slideLayout" Target="../slideLayouts/slideLayout7.xml"/><Relationship Id="rId5" Type="http://schemas.openxmlformats.org/officeDocument/2006/relationships/image" Target="../media/image29.jpg"/><Relationship Id="rId4" Type="http://schemas.openxmlformats.org/officeDocument/2006/relationships/image" Target="../media/image28.jpg"/></Relationships>
</file>

<file path=ppt/slides/_rels/slide16.xml.rels><?xml version="1.0" encoding="UTF-8" standalone="yes"?>
<Relationships xmlns="http://schemas.openxmlformats.org/package/2006/relationships"><Relationship Id="rId3" Type="http://schemas.openxmlformats.org/officeDocument/2006/relationships/image" Target="../media/image31.jpg"/><Relationship Id="rId2" Type="http://schemas.openxmlformats.org/officeDocument/2006/relationships/image" Target="../media/image30.jpg"/><Relationship Id="rId1" Type="http://schemas.openxmlformats.org/officeDocument/2006/relationships/slideLayout" Target="../slideLayouts/slideLayout7.xml"/><Relationship Id="rId4" Type="http://schemas.openxmlformats.org/officeDocument/2006/relationships/image" Target="../media/image32.jpg"/></Relationships>
</file>

<file path=ppt/slides/_rels/slide17.xml.rels><?xml version="1.0" encoding="UTF-8" standalone="yes"?>
<Relationships xmlns="http://schemas.openxmlformats.org/package/2006/relationships"><Relationship Id="rId3" Type="http://schemas.openxmlformats.org/officeDocument/2006/relationships/image" Target="../media/image34.jpg"/><Relationship Id="rId2" Type="http://schemas.openxmlformats.org/officeDocument/2006/relationships/image" Target="../media/image33.jpg"/><Relationship Id="rId1" Type="http://schemas.openxmlformats.org/officeDocument/2006/relationships/slideLayout" Target="../slideLayouts/slideLayout7.xml"/><Relationship Id="rId4" Type="http://schemas.openxmlformats.org/officeDocument/2006/relationships/image" Target="../media/image35.jpg"/></Relationships>
</file>

<file path=ppt/slides/_rels/slide18.xml.rels><?xml version="1.0" encoding="UTF-8" standalone="yes"?>
<Relationships xmlns="http://schemas.openxmlformats.org/package/2006/relationships"><Relationship Id="rId3" Type="http://schemas.openxmlformats.org/officeDocument/2006/relationships/image" Target="../media/image37.jpg"/><Relationship Id="rId2" Type="http://schemas.openxmlformats.org/officeDocument/2006/relationships/image" Target="../media/image36.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hyperlink" Target="mailto:Almamun.mss@gmail.com"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0.jp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7132" y="310550"/>
            <a:ext cx="6115606" cy="5927846"/>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1447" y="2178019"/>
            <a:ext cx="2466975" cy="1847850"/>
          </a:xfrm>
          <a:prstGeom prst="rect">
            <a:avLst/>
          </a:prstGeom>
        </p:spPr>
      </p:pic>
      <p:sp>
        <p:nvSpPr>
          <p:cNvPr id="4" name="TextBox 3"/>
          <p:cNvSpPr txBox="1"/>
          <p:nvPr/>
        </p:nvSpPr>
        <p:spPr>
          <a:xfrm>
            <a:off x="3845682" y="5453566"/>
            <a:ext cx="4917056" cy="1569660"/>
          </a:xfrm>
          <a:prstGeom prst="rect">
            <a:avLst/>
          </a:prstGeom>
          <a:noFill/>
        </p:spPr>
        <p:txBody>
          <a:bodyPr wrap="square" rtlCol="0">
            <a:spAutoFit/>
          </a:bodyPr>
          <a:lstStyle/>
          <a:p>
            <a:r>
              <a:rPr lang="bn-BD" sz="9600" dirty="0" smtClean="0">
                <a:solidFill>
                  <a:srgbClr val="00B050"/>
                </a:solidFill>
              </a:rPr>
              <a:t>স্বাগতম</a:t>
            </a:r>
            <a:endParaRPr lang="en-US" sz="9600" dirty="0">
              <a:solidFill>
                <a:srgbClr val="00B050"/>
              </a:solidFill>
            </a:endParaRPr>
          </a:p>
        </p:txBody>
      </p:sp>
    </p:spTree>
    <p:extLst>
      <p:ext uri="{BB962C8B-B14F-4D97-AF65-F5344CB8AC3E}">
        <p14:creationId xmlns:p14="http://schemas.microsoft.com/office/powerpoint/2010/main" val="24466088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2837" y="485801"/>
            <a:ext cx="10503148" cy="1325746"/>
          </a:xfrm>
        </p:spPr>
        <p:txBody>
          <a:bodyPr/>
          <a:lstStyle/>
          <a:p>
            <a:r>
              <a:rPr lang="bn-BD" dirty="0" smtClean="0">
                <a:solidFill>
                  <a:srgbClr val="7030A0"/>
                </a:solidFill>
                <a:latin typeface="NikoshBAN" panose="02000000000000000000" pitchFamily="2" charset="0"/>
                <a:cs typeface="NikoshBAN" panose="02000000000000000000" pitchFamily="2" charset="0"/>
              </a:rPr>
              <a:t>দরিদ্রতা</a:t>
            </a:r>
            <a:endParaRPr lang="en-US" dirty="0">
              <a:solidFill>
                <a:srgbClr val="7030A0"/>
              </a:solidFill>
              <a:latin typeface="NikoshBAN" panose="02000000000000000000" pitchFamily="2" charset="0"/>
              <a:cs typeface="NikoshBAN" panose="02000000000000000000" pitchFamily="2" charset="0"/>
            </a:endParaRPr>
          </a:p>
        </p:txBody>
      </p:sp>
      <p:sp>
        <p:nvSpPr>
          <p:cNvPr id="4" name="Rounded Rectangle 3"/>
          <p:cNvSpPr/>
          <p:nvPr/>
        </p:nvSpPr>
        <p:spPr>
          <a:xfrm>
            <a:off x="1907357" y="334314"/>
            <a:ext cx="3423280" cy="3265653"/>
          </a:xfrm>
          <a:prstGeom prst="round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6758978" y="334314"/>
            <a:ext cx="3817006" cy="3190917"/>
          </a:xfrm>
          <a:prstGeom prst="roundRect">
            <a:avLst/>
          </a:prstGeom>
          <a:blipFill dpi="0" rotWithShape="1">
            <a:blip r:embed="rId4">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1657377" y="4180880"/>
            <a:ext cx="3811770" cy="2105323"/>
          </a:xfrm>
          <a:prstGeom prst="roundRect">
            <a:avLst/>
          </a:prstGeom>
          <a:blipFill dpi="0" rotWithShape="1">
            <a:blip r:embed="rId5">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122838" y="3555530"/>
            <a:ext cx="3207799" cy="461665"/>
          </a:xfrm>
          <a:prstGeom prst="rect">
            <a:avLst/>
          </a:prstGeom>
          <a:noFill/>
        </p:spPr>
        <p:txBody>
          <a:bodyPr wrap="square" rtlCol="0">
            <a:spAutoFit/>
          </a:bodyPr>
          <a:lstStyle/>
          <a:p>
            <a:r>
              <a:rPr lang="bn-BD" sz="2400" b="1" dirty="0" smtClean="0">
                <a:latin typeface="NikoshBAN" panose="02000000000000000000" pitchFamily="2" charset="0"/>
                <a:cs typeface="NikoshBAN" panose="02000000000000000000" pitchFamily="2" charset="0"/>
              </a:rPr>
              <a:t>আবর্জনায় খাবার সন্ধান</a:t>
            </a:r>
            <a:endParaRPr lang="en-US" sz="2400" b="1" dirty="0">
              <a:latin typeface="NikoshBAN" panose="02000000000000000000" pitchFamily="2" charset="0"/>
              <a:cs typeface="NikoshBAN" panose="02000000000000000000" pitchFamily="2" charset="0"/>
            </a:endParaRPr>
          </a:p>
        </p:txBody>
      </p:sp>
      <p:sp>
        <p:nvSpPr>
          <p:cNvPr id="11" name="TextBox 10"/>
          <p:cNvSpPr txBox="1"/>
          <p:nvPr/>
        </p:nvSpPr>
        <p:spPr>
          <a:xfrm>
            <a:off x="7365481" y="3488899"/>
            <a:ext cx="4264543" cy="523220"/>
          </a:xfrm>
          <a:prstGeom prst="rect">
            <a:avLst/>
          </a:prstGeom>
          <a:noFill/>
        </p:spPr>
        <p:txBody>
          <a:bodyPr wrap="square" rtlCol="0">
            <a:spAutoFit/>
          </a:bodyPr>
          <a:lstStyle/>
          <a:p>
            <a:r>
              <a:rPr lang="bn-BD" sz="2800" b="1" dirty="0" smtClean="0">
                <a:latin typeface="NikoshBAN" panose="02000000000000000000" pitchFamily="2" charset="0"/>
                <a:cs typeface="NikoshBAN" panose="02000000000000000000" pitchFamily="2" charset="0"/>
              </a:rPr>
              <a:t>অস্থায়ী ঘরে বাস</a:t>
            </a:r>
            <a:endParaRPr lang="en-US" sz="2800" b="1" dirty="0">
              <a:latin typeface="NikoshBAN" panose="02000000000000000000" pitchFamily="2" charset="0"/>
              <a:cs typeface="NikoshBAN" panose="02000000000000000000" pitchFamily="2" charset="0"/>
            </a:endParaRPr>
          </a:p>
        </p:txBody>
      </p:sp>
      <p:sp>
        <p:nvSpPr>
          <p:cNvPr id="13" name="TextBox 12"/>
          <p:cNvSpPr txBox="1"/>
          <p:nvPr/>
        </p:nvSpPr>
        <p:spPr>
          <a:xfrm>
            <a:off x="1657377" y="6343650"/>
            <a:ext cx="3134704" cy="523220"/>
          </a:xfrm>
          <a:prstGeom prst="rect">
            <a:avLst/>
          </a:prstGeom>
          <a:noFill/>
        </p:spPr>
        <p:txBody>
          <a:bodyPr wrap="square" rtlCol="0">
            <a:spAutoFit/>
          </a:bodyPr>
          <a:lstStyle/>
          <a:p>
            <a:r>
              <a:rPr lang="bn-BD" sz="2800" b="1" dirty="0" smtClean="0">
                <a:latin typeface="NikoshBAN" panose="02000000000000000000" pitchFamily="2" charset="0"/>
                <a:cs typeface="NikoshBAN" panose="02000000000000000000" pitchFamily="2" charset="0"/>
              </a:rPr>
              <a:t>শিশুর</a:t>
            </a:r>
            <a:r>
              <a:rPr lang="bn-BD" sz="2400" b="1" dirty="0" smtClean="0">
                <a:latin typeface="NikoshBAN" panose="02000000000000000000" pitchFamily="2" charset="0"/>
                <a:cs typeface="NikoshBAN" panose="02000000000000000000" pitchFamily="2" charset="0"/>
              </a:rPr>
              <a:t> </a:t>
            </a:r>
            <a:r>
              <a:rPr lang="bn-BD" sz="2800" b="1" dirty="0" smtClean="0">
                <a:latin typeface="NikoshBAN" panose="02000000000000000000" pitchFamily="2" charset="0"/>
                <a:cs typeface="NikoshBAN" panose="02000000000000000000" pitchFamily="2" charset="0"/>
              </a:rPr>
              <a:t>পায়ে</a:t>
            </a:r>
            <a:r>
              <a:rPr lang="bn-BD" sz="2400" b="1" dirty="0" smtClean="0">
                <a:latin typeface="NikoshBAN" panose="02000000000000000000" pitchFamily="2" charset="0"/>
                <a:cs typeface="NikoshBAN" panose="02000000000000000000" pitchFamily="2" charset="0"/>
              </a:rPr>
              <a:t> </a:t>
            </a:r>
            <a:r>
              <a:rPr lang="bn-BD" sz="2800" b="1" dirty="0" smtClean="0">
                <a:latin typeface="NikoshBAN" panose="02000000000000000000" pitchFamily="2" charset="0"/>
                <a:cs typeface="NikoshBAN" panose="02000000000000000000" pitchFamily="2" charset="0"/>
              </a:rPr>
              <a:t>রিক্সার প্যাডেল</a:t>
            </a:r>
            <a:endParaRPr lang="en-US" sz="2800" b="1" dirty="0">
              <a:latin typeface="NikoshBAN" panose="02000000000000000000" pitchFamily="2" charset="0"/>
              <a:cs typeface="NikoshBAN" panose="02000000000000000000" pitchFamily="2" charset="0"/>
            </a:endParaRPr>
          </a:p>
        </p:txBody>
      </p:sp>
      <p:sp>
        <p:nvSpPr>
          <p:cNvPr id="15" name="TextBox 14"/>
          <p:cNvSpPr txBox="1"/>
          <p:nvPr/>
        </p:nvSpPr>
        <p:spPr>
          <a:xfrm flipH="1">
            <a:off x="6952891" y="6343650"/>
            <a:ext cx="4934309" cy="461665"/>
          </a:xfrm>
          <a:prstGeom prst="rect">
            <a:avLst/>
          </a:prstGeom>
          <a:noFill/>
        </p:spPr>
        <p:txBody>
          <a:bodyPr wrap="square" rtlCol="0">
            <a:spAutoFit/>
          </a:bodyPr>
          <a:lstStyle/>
          <a:p>
            <a:r>
              <a:rPr lang="bn-BD" sz="2400" b="1" dirty="0" smtClean="0">
                <a:solidFill>
                  <a:srgbClr val="000000"/>
                </a:solidFill>
                <a:latin typeface="NikoshBAN" panose="02000000000000000000" pitchFamily="2" charset="0"/>
                <a:cs typeface="NikoshBAN" panose="02000000000000000000" pitchFamily="2" charset="0"/>
              </a:rPr>
              <a:t>খোলা আকাশের নীচে</a:t>
            </a:r>
            <a:r>
              <a:rPr lang="bn-BD" b="1" dirty="0" smtClean="0">
                <a:solidFill>
                  <a:srgbClr val="000000"/>
                </a:solidFill>
                <a:latin typeface="NikoshBAN" panose="02000000000000000000" pitchFamily="2" charset="0"/>
                <a:cs typeface="NikoshBAN" panose="02000000000000000000" pitchFamily="2" charset="0"/>
              </a:rPr>
              <a:t> </a:t>
            </a:r>
            <a:r>
              <a:rPr lang="bn-BD" sz="2400" b="1" dirty="0" smtClean="0">
                <a:solidFill>
                  <a:srgbClr val="000000"/>
                </a:solidFill>
                <a:latin typeface="NikoshBAN" panose="02000000000000000000" pitchFamily="2" charset="0"/>
                <a:cs typeface="NikoshBAN" panose="02000000000000000000" pitchFamily="2" charset="0"/>
              </a:rPr>
              <a:t>রান্না</a:t>
            </a:r>
            <a:endParaRPr lang="en-US" sz="2400" b="1" dirty="0">
              <a:solidFill>
                <a:srgbClr val="000000"/>
              </a:solidFill>
              <a:latin typeface="NikoshBAN" panose="02000000000000000000" pitchFamily="2" charset="0"/>
              <a:cs typeface="NikoshBAN" panose="02000000000000000000" pitchFamily="2" charset="0"/>
            </a:endParaRPr>
          </a:p>
        </p:txBody>
      </p:sp>
      <p:sp>
        <p:nvSpPr>
          <p:cNvPr id="5" name="Rounded Rectangle 4"/>
          <p:cNvSpPr/>
          <p:nvPr/>
        </p:nvSpPr>
        <p:spPr>
          <a:xfrm>
            <a:off x="6758977" y="4012119"/>
            <a:ext cx="3817007" cy="2140717"/>
          </a:xfrm>
          <a:prstGeom prst="roundRect">
            <a:avLst/>
          </a:prstGeom>
          <a:blipFill dpi="0" rotWithShape="1">
            <a:blip r:embed="rId6">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5551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46545" y="1823536"/>
            <a:ext cx="10515600" cy="1325563"/>
          </a:xfrm>
          <a:blipFill>
            <a:blip r:embed="rId2"/>
            <a:tile tx="0" ty="0" sx="100000" sy="100000" flip="none" algn="tl"/>
          </a:blipFill>
        </p:spPr>
        <p:txBody>
          <a:bodyPr/>
          <a:lstStyle/>
          <a:p>
            <a:r>
              <a:rPr lang="en-US" dirty="0" err="1" smtClean="0">
                <a:solidFill>
                  <a:srgbClr val="C00000"/>
                </a:solidFill>
                <a:latin typeface="NikoshBAN" panose="02000000000000000000" pitchFamily="2" charset="0"/>
                <a:cs typeface="NikoshBAN" panose="02000000000000000000" pitchFamily="2" charset="0"/>
              </a:rPr>
              <a:t>জোড়ায়</a:t>
            </a:r>
            <a:r>
              <a:rPr lang="en-US" dirty="0" smtClean="0">
                <a:solidFill>
                  <a:srgbClr val="C00000"/>
                </a:solidFill>
                <a:latin typeface="NikoshBAN" panose="02000000000000000000" pitchFamily="2" charset="0"/>
                <a:cs typeface="NikoshBAN" panose="02000000000000000000" pitchFamily="2" charset="0"/>
              </a:rPr>
              <a:t> </a:t>
            </a:r>
            <a:r>
              <a:rPr lang="en-US" dirty="0" err="1" smtClean="0">
                <a:solidFill>
                  <a:srgbClr val="C00000"/>
                </a:solidFill>
                <a:latin typeface="NikoshBAN" panose="02000000000000000000" pitchFamily="2" charset="0"/>
                <a:cs typeface="NikoshBAN" panose="02000000000000000000" pitchFamily="2" charset="0"/>
              </a:rPr>
              <a:t>কাজ</a:t>
            </a:r>
            <a:endParaRPr lang="en-US" dirty="0">
              <a:solidFill>
                <a:srgbClr val="C00000"/>
              </a:solidFill>
              <a:latin typeface="NikoshBAN" panose="02000000000000000000" pitchFamily="2" charset="0"/>
              <a:cs typeface="NikoshBAN" panose="02000000000000000000" pitchFamily="2" charset="0"/>
            </a:endParaRPr>
          </a:p>
        </p:txBody>
      </p:sp>
      <p:sp>
        <p:nvSpPr>
          <p:cNvPr id="5" name="Content Placeholder 4"/>
          <p:cNvSpPr>
            <a:spLocks noGrp="1"/>
          </p:cNvSpPr>
          <p:nvPr>
            <p:ph idx="1"/>
          </p:nvPr>
        </p:nvSpPr>
        <p:spPr>
          <a:xfrm>
            <a:off x="1046545" y="3237737"/>
            <a:ext cx="10515600" cy="4351338"/>
          </a:xfrm>
        </p:spPr>
        <p:txBody>
          <a:bodyPr>
            <a:normAutofit/>
          </a:bodyPr>
          <a:lstStyle/>
          <a:p>
            <a:pPr marL="0" indent="0">
              <a:buNone/>
            </a:pPr>
            <a:r>
              <a:rPr lang="en-US" sz="4000" dirty="0" smtClean="0"/>
              <a:t> </a:t>
            </a:r>
            <a:r>
              <a:rPr lang="en-US" sz="4000" dirty="0" err="1" smtClean="0"/>
              <a:t>বাংলাদেশে</a:t>
            </a:r>
            <a:r>
              <a:rPr lang="en-US" sz="4000" dirty="0" smtClean="0"/>
              <a:t> </a:t>
            </a:r>
            <a:r>
              <a:rPr lang="en-US" sz="4000" dirty="0" err="1" smtClean="0"/>
              <a:t>জনসংখ্যা</a:t>
            </a:r>
            <a:r>
              <a:rPr lang="en-US" sz="4000" dirty="0" smtClean="0"/>
              <a:t> </a:t>
            </a:r>
            <a:r>
              <a:rPr lang="en-US" sz="4000" dirty="0" err="1" smtClean="0"/>
              <a:t>বৃদ্ধির</a:t>
            </a:r>
            <a:r>
              <a:rPr lang="en-US" sz="4000" dirty="0" smtClean="0"/>
              <a:t> </a:t>
            </a:r>
            <a:r>
              <a:rPr lang="en-US" sz="4000" dirty="0" err="1" smtClean="0"/>
              <a:t>কারণগুলি</a:t>
            </a:r>
            <a:r>
              <a:rPr lang="en-US" sz="4000" dirty="0" smtClean="0"/>
              <a:t> </a:t>
            </a:r>
            <a:r>
              <a:rPr lang="en-US" sz="4000" dirty="0" err="1" smtClean="0"/>
              <a:t>খাতায়</a:t>
            </a:r>
            <a:r>
              <a:rPr lang="en-US" sz="4000" dirty="0" smtClean="0"/>
              <a:t> </a:t>
            </a:r>
            <a:r>
              <a:rPr lang="en-US" sz="4000" dirty="0" err="1" smtClean="0"/>
              <a:t>লিখ</a:t>
            </a:r>
            <a:r>
              <a:rPr lang="en-US" sz="4000" dirty="0" smtClean="0"/>
              <a:t> ।</a:t>
            </a:r>
            <a:endParaRPr lang="en-US" sz="4000" dirty="0"/>
          </a:p>
        </p:txBody>
      </p:sp>
    </p:spTree>
    <p:extLst>
      <p:ext uri="{BB962C8B-B14F-4D97-AF65-F5344CB8AC3E}">
        <p14:creationId xmlns:p14="http://schemas.microsoft.com/office/powerpoint/2010/main" val="2042492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65125"/>
            <a:ext cx="10515600" cy="1325563"/>
          </a:xfrm>
        </p:spPr>
        <p:txBody>
          <a:bodyPr/>
          <a:lstStyle/>
          <a:p>
            <a:r>
              <a:rPr lang="bn-BD" dirty="0" smtClean="0">
                <a:latin typeface="NikoshBAN" panose="02000000000000000000" pitchFamily="2" charset="0"/>
                <a:cs typeface="NikoshBAN" panose="02000000000000000000" pitchFamily="2" charset="0"/>
              </a:rPr>
              <a:t>জনসংখ্যার কারণে সৃষ্ট সমস্যাসমূহ</a:t>
            </a:r>
            <a:endParaRPr lang="en-US" dirty="0">
              <a:latin typeface="NikoshBAN" panose="02000000000000000000" pitchFamily="2" charset="0"/>
              <a:cs typeface="NikoshBAN" panose="02000000000000000000" pitchFamily="2" charset="0"/>
            </a:endParaRPr>
          </a:p>
        </p:txBody>
      </p:sp>
      <p:sp>
        <p:nvSpPr>
          <p:cNvPr id="4" name="Octagon 3"/>
          <p:cNvSpPr/>
          <p:nvPr/>
        </p:nvSpPr>
        <p:spPr>
          <a:xfrm>
            <a:off x="591051" y="1451706"/>
            <a:ext cx="4416510" cy="4351338"/>
          </a:xfrm>
          <a:prstGeom prst="octagon">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ctagon 7"/>
          <p:cNvSpPr/>
          <p:nvPr/>
        </p:nvSpPr>
        <p:spPr>
          <a:xfrm>
            <a:off x="6619028" y="1451706"/>
            <a:ext cx="4729163" cy="4273764"/>
          </a:xfrm>
          <a:prstGeom prst="octagon">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62679" y="5803044"/>
            <a:ext cx="2944966" cy="646331"/>
          </a:xfrm>
          <a:prstGeom prst="rect">
            <a:avLst/>
          </a:prstGeom>
          <a:noFill/>
        </p:spPr>
        <p:txBody>
          <a:bodyPr wrap="square" rtlCol="0">
            <a:spAutoFit/>
          </a:bodyPr>
          <a:lstStyle/>
          <a:p>
            <a:r>
              <a:rPr lang="bn-BD" sz="3600" dirty="0" smtClean="0">
                <a:solidFill>
                  <a:srgbClr val="002060"/>
                </a:solidFill>
                <a:latin typeface="NikoshBAN" panose="02000000000000000000" pitchFamily="2" charset="0"/>
                <a:cs typeface="NikoshBAN" panose="02000000000000000000" pitchFamily="2" charset="0"/>
              </a:rPr>
              <a:t>খাদ্যের অভাব</a:t>
            </a:r>
            <a:endParaRPr lang="en-US" sz="3600" dirty="0">
              <a:solidFill>
                <a:srgbClr val="002060"/>
              </a:solidFill>
              <a:latin typeface="NikoshBAN" panose="02000000000000000000" pitchFamily="2" charset="0"/>
              <a:cs typeface="NikoshBAN" panose="02000000000000000000" pitchFamily="2" charset="0"/>
            </a:endParaRPr>
          </a:p>
        </p:txBody>
      </p:sp>
      <p:sp>
        <p:nvSpPr>
          <p:cNvPr id="6" name="TextBox 5"/>
          <p:cNvSpPr txBox="1"/>
          <p:nvPr/>
        </p:nvSpPr>
        <p:spPr>
          <a:xfrm>
            <a:off x="7952282" y="5725470"/>
            <a:ext cx="2353449" cy="461665"/>
          </a:xfrm>
          <a:prstGeom prst="rect">
            <a:avLst/>
          </a:prstGeom>
          <a:noFill/>
        </p:spPr>
        <p:txBody>
          <a:bodyPr wrap="square" rtlCol="0">
            <a:spAutoFit/>
          </a:bodyPr>
          <a:lstStyle/>
          <a:p>
            <a:r>
              <a:rPr lang="bn-BD" sz="2400" b="1" dirty="0" smtClean="0">
                <a:solidFill>
                  <a:schemeClr val="tx1">
                    <a:lumMod val="95000"/>
                    <a:lumOff val="5000"/>
                  </a:schemeClr>
                </a:solidFill>
              </a:rPr>
              <a:t>বাসস্থানের অভাব</a:t>
            </a:r>
            <a:endParaRPr lang="en-US" sz="2400" b="1" dirty="0">
              <a:solidFill>
                <a:schemeClr val="tx1">
                  <a:lumMod val="95000"/>
                  <a:lumOff val="5000"/>
                </a:schemeClr>
              </a:solidFill>
            </a:endParaRPr>
          </a:p>
        </p:txBody>
      </p:sp>
    </p:spTree>
    <p:extLst>
      <p:ext uri="{BB962C8B-B14F-4D97-AF65-F5344CB8AC3E}">
        <p14:creationId xmlns:p14="http://schemas.microsoft.com/office/powerpoint/2010/main" val="1496107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2"/>
                                        </p:tgtEl>
                                        <p:attrNameLst>
                                          <p:attrName>ppt_w</p:attrName>
                                        </p:attrNameLst>
                                      </p:cBhvr>
                                      <p:tavLst>
                                        <p:tav tm="0">
                                          <p:val>
                                            <p:strVal val="ppt_w"/>
                                          </p:val>
                                        </p:tav>
                                        <p:tav tm="100000">
                                          <p:val>
                                            <p:fltVal val="0"/>
                                          </p:val>
                                        </p:tav>
                                      </p:tavLst>
                                    </p:anim>
                                    <p:anim calcmode="lin" valueType="num">
                                      <p:cBhvr>
                                        <p:cTn id="7" dur="1000"/>
                                        <p:tgtEl>
                                          <p:spTgt spid="2"/>
                                        </p:tgtEl>
                                        <p:attrNameLst>
                                          <p:attrName>ppt_h</p:attrName>
                                        </p:attrNameLst>
                                      </p:cBhvr>
                                      <p:tavLst>
                                        <p:tav tm="0">
                                          <p:val>
                                            <p:strVal val="ppt_h"/>
                                          </p:val>
                                        </p:tav>
                                        <p:tav tm="100000">
                                          <p:val>
                                            <p:fltVal val="0"/>
                                          </p:val>
                                        </p:tav>
                                      </p:tavLst>
                                    </p:anim>
                                    <p:anim calcmode="lin" valueType="num">
                                      <p:cBhvr>
                                        <p:cTn id="8" dur="1000"/>
                                        <p:tgtEl>
                                          <p:spTgt spid="2"/>
                                        </p:tgtEl>
                                        <p:attrNameLst>
                                          <p:attrName>style.rotation</p:attrName>
                                        </p:attrNameLst>
                                      </p:cBhvr>
                                      <p:tavLst>
                                        <p:tav tm="0">
                                          <p:val>
                                            <p:fltVal val="0"/>
                                          </p:val>
                                        </p:tav>
                                        <p:tav tm="100000">
                                          <p:val>
                                            <p:fltVal val="90"/>
                                          </p:val>
                                        </p:tav>
                                      </p:tavLst>
                                    </p:anim>
                                    <p:animEffect transition="out" filter="fade">
                                      <p:cBhvr>
                                        <p:cTn id="9" dur="1000"/>
                                        <p:tgtEl>
                                          <p:spTgt spid="2"/>
                                        </p:tgtEl>
                                      </p:cBhvr>
                                    </p:animEffect>
                                    <p:set>
                                      <p:cBhvr>
                                        <p:cTn id="10"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85863" y="1014413"/>
            <a:ext cx="9515475" cy="4829174"/>
          </a:xfrm>
          <a:prstGeom prst="rect">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6699737" y="4695093"/>
            <a:ext cx="2461847" cy="461665"/>
          </a:xfrm>
          <a:prstGeom prst="rect">
            <a:avLst/>
          </a:prstGeom>
          <a:noFill/>
        </p:spPr>
        <p:txBody>
          <a:bodyPr wrap="square" rtlCol="0">
            <a:spAutoFit/>
          </a:bodyPr>
          <a:lstStyle/>
          <a:p>
            <a:r>
              <a:rPr lang="bn-BD" sz="2400" dirty="0" smtClean="0">
                <a:solidFill>
                  <a:srgbClr val="92D050"/>
                </a:solidFill>
              </a:rPr>
              <a:t>বস্ত্রের অভাব</a:t>
            </a:r>
            <a:endParaRPr lang="en-US" sz="2400" dirty="0">
              <a:solidFill>
                <a:srgbClr val="92D050"/>
              </a:solidFill>
            </a:endParaRPr>
          </a:p>
        </p:txBody>
      </p:sp>
    </p:spTree>
    <p:extLst>
      <p:ext uri="{BB962C8B-B14F-4D97-AF65-F5344CB8AC3E}">
        <p14:creationId xmlns:p14="http://schemas.microsoft.com/office/powerpoint/2010/main" val="39632595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24106" y="1244791"/>
            <a:ext cx="5024082" cy="3815465"/>
          </a:xfrm>
          <a:prstGeom prst="rect">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6339250" y="1244791"/>
            <a:ext cx="4518262" cy="3686176"/>
          </a:xfrm>
          <a:prstGeom prst="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9782355" y="0"/>
            <a:ext cx="2150314" cy="646331"/>
          </a:xfrm>
          <a:prstGeom prst="rect">
            <a:avLst/>
          </a:prstGeom>
          <a:noFill/>
        </p:spPr>
        <p:txBody>
          <a:bodyPr wrap="square" rtlCol="0">
            <a:spAutoFit/>
          </a:bodyPr>
          <a:lstStyle/>
          <a:p>
            <a:r>
              <a:rPr lang="bn-BD" sz="3600" dirty="0" smtClean="0">
                <a:solidFill>
                  <a:schemeClr val="accent2">
                    <a:lumMod val="50000"/>
                  </a:schemeClr>
                </a:solidFill>
                <a:latin typeface="NikoshBAN" panose="02000000000000000000" pitchFamily="2" charset="0"/>
                <a:cs typeface="NikoshBAN" panose="02000000000000000000" pitchFamily="2" charset="0"/>
              </a:rPr>
              <a:t>অপুষ্টি</a:t>
            </a:r>
            <a:endParaRPr lang="en-US" sz="3600" dirty="0">
              <a:solidFill>
                <a:schemeClr val="accent2">
                  <a:lumMod val="50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422365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65125"/>
            <a:ext cx="2387600" cy="1325563"/>
          </a:xfrm>
        </p:spPr>
        <p:txBody>
          <a:bodyPr/>
          <a:lstStyle/>
          <a:p>
            <a:r>
              <a:rPr lang="bn-BD" dirty="0" smtClean="0">
                <a:latin typeface="NikoshBAN" panose="02000000000000000000" pitchFamily="2" charset="0"/>
                <a:cs typeface="NikoshBAN" panose="02000000000000000000" pitchFamily="2" charset="0"/>
              </a:rPr>
              <a:t>বেকারত্ব</a:t>
            </a:r>
            <a:endParaRPr lang="en-US" dirty="0">
              <a:latin typeface="NikoshBAN" panose="02000000000000000000" pitchFamily="2" charset="0"/>
              <a:cs typeface="NikoshBAN" panose="02000000000000000000" pitchFamily="2" charset="0"/>
            </a:endParaRPr>
          </a:p>
        </p:txBody>
      </p:sp>
      <p:sp>
        <p:nvSpPr>
          <p:cNvPr id="5" name="Rounded Rectangle 4"/>
          <p:cNvSpPr/>
          <p:nvPr/>
        </p:nvSpPr>
        <p:spPr>
          <a:xfrm>
            <a:off x="738010" y="3912432"/>
            <a:ext cx="3299179" cy="2533337"/>
          </a:xfrm>
          <a:prstGeom prst="roundRect">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3463646" y="365125"/>
            <a:ext cx="8363593" cy="3300194"/>
          </a:xfrm>
          <a:prstGeom prst="round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8634335" y="3912433"/>
            <a:ext cx="3192904" cy="2533336"/>
          </a:xfrm>
          <a:prstGeom prst="roundRect">
            <a:avLst/>
          </a:prstGeom>
          <a:blipFill dpi="0" rotWithShape="1">
            <a:blip r:embed="rId4">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4581003" y="3912432"/>
            <a:ext cx="3630306" cy="2533337"/>
          </a:xfrm>
          <a:prstGeom prst="roundRect">
            <a:avLst/>
          </a:prstGeom>
          <a:blipFill dpi="0" rotWithShape="1">
            <a:blip r:embed="rId5">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4262141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4294967295"/>
          </p:nvPr>
        </p:nvPicPr>
        <p:blipFill>
          <a:blip r:embed="rId2">
            <a:extLst>
              <a:ext uri="{28A0092B-C50C-407E-A947-70E740481C1C}">
                <a14:useLocalDpi xmlns:a14="http://schemas.microsoft.com/office/drawing/2010/main" val="0"/>
              </a:ext>
            </a:extLst>
          </a:blip>
          <a:stretch>
            <a:fillRect/>
          </a:stretch>
        </p:blipFill>
        <p:spPr>
          <a:xfrm>
            <a:off x="0" y="247650"/>
            <a:ext cx="8445500" cy="3378200"/>
          </a:xfrm>
          <a:ln w="38100">
            <a:solidFill>
              <a:schemeClr val="tx1"/>
            </a:solidFill>
          </a:ln>
        </p:spPr>
      </p:pic>
      <p:sp>
        <p:nvSpPr>
          <p:cNvPr id="2" name="Rectangle 1"/>
          <p:cNvSpPr/>
          <p:nvPr/>
        </p:nvSpPr>
        <p:spPr>
          <a:xfrm>
            <a:off x="6590285" y="4025832"/>
            <a:ext cx="5107430" cy="2498954"/>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b="1" dirty="0">
                <a:solidFill>
                  <a:srgbClr val="000000"/>
                </a:solidFill>
                <a:latin typeface="NikoshBAN" panose="02000000000000000000" pitchFamily="2" charset="0"/>
                <a:cs typeface="NikoshBAN" panose="02000000000000000000" pitchFamily="2" charset="0"/>
              </a:rPr>
              <a:t>ও নৌকায় </a:t>
            </a:r>
            <a:endParaRPr lang="en-US" dirty="0"/>
          </a:p>
        </p:txBody>
      </p:sp>
      <p:sp>
        <p:nvSpPr>
          <p:cNvPr id="4" name="Rectangle 3"/>
          <p:cNvSpPr/>
          <p:nvPr/>
        </p:nvSpPr>
        <p:spPr>
          <a:xfrm>
            <a:off x="805912" y="4025832"/>
            <a:ext cx="5464548" cy="2498954"/>
          </a:xfrm>
          <a:prstGeom prst="rect">
            <a:avLst/>
          </a:prstGeom>
          <a:blipFill dpi="0" rotWithShape="1">
            <a:blip r:embed="rId4">
              <a:extLst>
                <a:ext uri="{28A0092B-C50C-407E-A947-70E740481C1C}">
                  <a14:useLocalDpi xmlns:a14="http://schemas.microsoft.com/office/drawing/2010/main" val="0"/>
                </a:ext>
              </a:extLst>
            </a:blip>
            <a:srcRect/>
            <a:stretch>
              <a:fillRect/>
            </a:stretch>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988452" y="825835"/>
            <a:ext cx="2203548" cy="2800767"/>
          </a:xfrm>
          <a:prstGeom prst="rect">
            <a:avLst/>
          </a:prstGeom>
          <a:noFill/>
        </p:spPr>
        <p:txBody>
          <a:bodyPr wrap="square" rtlCol="0">
            <a:spAutoFit/>
          </a:bodyPr>
          <a:lstStyle/>
          <a:p>
            <a:r>
              <a:rPr lang="bn-BD" sz="4400" b="1" dirty="0" smtClean="0">
                <a:solidFill>
                  <a:srgbClr val="000000"/>
                </a:solidFill>
                <a:latin typeface="NikoshBAN" panose="02000000000000000000" pitchFamily="2" charset="0"/>
                <a:cs typeface="NikoshBAN" panose="02000000000000000000" pitchFamily="2" charset="0"/>
              </a:rPr>
              <a:t>বাস, ট্রেন,</a:t>
            </a:r>
          </a:p>
          <a:p>
            <a:r>
              <a:rPr lang="bn-BD" sz="4400" b="1" dirty="0" smtClean="0">
                <a:solidFill>
                  <a:srgbClr val="000000"/>
                </a:solidFill>
                <a:latin typeface="NikoshBAN" panose="02000000000000000000" pitchFamily="2" charset="0"/>
                <a:cs typeface="NikoshBAN" panose="02000000000000000000" pitchFamily="2" charset="0"/>
              </a:rPr>
              <a:t>নৌকায় মানুষ আর মানুষ</a:t>
            </a:r>
            <a:endParaRPr lang="en-US" sz="4400" b="1" dirty="0">
              <a:solidFill>
                <a:srgbClr val="0000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320744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85739" y="1485900"/>
            <a:ext cx="3443285" cy="3871912"/>
          </a:xfrm>
          <a:prstGeom prst="roundRect">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3975141" y="1485900"/>
            <a:ext cx="3694032" cy="3871912"/>
          </a:xfrm>
          <a:prstGeom prst="round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7900988" y="1485900"/>
            <a:ext cx="3700462" cy="3871912"/>
          </a:xfrm>
          <a:prstGeom prst="roundRect">
            <a:avLst/>
          </a:prstGeom>
          <a:blipFill dpi="0" rotWithShape="1">
            <a:blip r:embed="rId4">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00038" y="5539749"/>
            <a:ext cx="7600950" cy="707886"/>
          </a:xfrm>
          <a:prstGeom prst="rect">
            <a:avLst/>
          </a:prstGeom>
          <a:noFill/>
        </p:spPr>
        <p:txBody>
          <a:bodyPr wrap="square" rtlCol="0">
            <a:spAutoFit/>
          </a:bodyPr>
          <a:lstStyle/>
          <a:p>
            <a:r>
              <a:rPr lang="bn-BD" sz="4000" b="1" dirty="0" smtClean="0">
                <a:solidFill>
                  <a:srgbClr val="000000"/>
                </a:solidFill>
              </a:rPr>
              <a:t>পানি, বায়ূ ও শব্দ দূষণ</a:t>
            </a:r>
            <a:endParaRPr lang="en-US" sz="4000" b="1" dirty="0">
              <a:solidFill>
                <a:srgbClr val="000000"/>
              </a:solidFill>
            </a:endParaRPr>
          </a:p>
        </p:txBody>
      </p:sp>
    </p:spTree>
    <p:extLst>
      <p:ext uri="{BB962C8B-B14F-4D97-AF65-F5344CB8AC3E}">
        <p14:creationId xmlns:p14="http://schemas.microsoft.com/office/powerpoint/2010/main" val="1095422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143000" y="439616"/>
            <a:ext cx="3464169" cy="769441"/>
          </a:xfrm>
          <a:prstGeom prst="rect">
            <a:avLst/>
          </a:prstGeom>
          <a:noFill/>
        </p:spPr>
        <p:txBody>
          <a:bodyPr wrap="square" rtlCol="0">
            <a:spAutoFit/>
          </a:bodyPr>
          <a:lstStyle/>
          <a:p>
            <a:r>
              <a:rPr lang="bn-BD" sz="4400" dirty="0" smtClean="0">
                <a:solidFill>
                  <a:srgbClr val="FF0000"/>
                </a:solidFill>
                <a:latin typeface="NikoshBAN" panose="02000000000000000000" pitchFamily="2" charset="0"/>
                <a:cs typeface="NikoshBAN" panose="02000000000000000000" pitchFamily="2" charset="0"/>
              </a:rPr>
              <a:t>পরনির্ভরশীলতা</a:t>
            </a:r>
            <a:endParaRPr lang="en-US" sz="4400" dirty="0">
              <a:solidFill>
                <a:srgbClr val="FF0000"/>
              </a:solidFill>
              <a:latin typeface="NikoshBAN" panose="02000000000000000000" pitchFamily="2" charset="0"/>
              <a:cs typeface="NikoshBAN" panose="02000000000000000000" pitchFamily="2"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15241" y="3745898"/>
            <a:ext cx="5134094" cy="2893874"/>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1232" y="398838"/>
            <a:ext cx="5262112" cy="3145388"/>
          </a:xfrm>
          <a:prstGeom prst="rect">
            <a:avLst/>
          </a:prstGeom>
        </p:spPr>
      </p:pic>
    </p:spTree>
    <p:extLst>
      <p:ext uri="{BB962C8B-B14F-4D97-AF65-F5344CB8AC3E}">
        <p14:creationId xmlns:p14="http://schemas.microsoft.com/office/powerpoint/2010/main" val="12375800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a:bodyPr>
          <a:lstStyle/>
          <a:p>
            <a:r>
              <a:rPr lang="bn-BD" sz="6000" dirty="0" smtClean="0">
                <a:latin typeface="NikoshBAN" panose="02000000000000000000" pitchFamily="2" charset="0"/>
                <a:cs typeface="NikoshBAN" panose="02000000000000000000" pitchFamily="2" charset="0"/>
              </a:rPr>
              <a:t>মূল্যায়ন</a:t>
            </a:r>
            <a:endParaRPr lang="en-US" sz="6000" dirty="0">
              <a:latin typeface="NikoshBAN" panose="02000000000000000000" pitchFamily="2" charset="0"/>
              <a:cs typeface="NikoshBAN" panose="02000000000000000000" pitchFamily="2" charset="0"/>
            </a:endParaRPr>
          </a:p>
        </p:txBody>
      </p:sp>
      <p:sp>
        <p:nvSpPr>
          <p:cNvPr id="3" name="Content Placeholder 2"/>
          <p:cNvSpPr>
            <a:spLocks noGrp="1"/>
          </p:cNvSpPr>
          <p:nvPr>
            <p:ph idx="1"/>
          </p:nvPr>
        </p:nvSpPr>
        <p:spPr>
          <a:xfrm>
            <a:off x="838200" y="1690688"/>
            <a:ext cx="10515600" cy="4351338"/>
          </a:xfrm>
        </p:spPr>
        <p:txBody>
          <a:bodyPr>
            <a:noAutofit/>
          </a:bodyPr>
          <a:lstStyle/>
          <a:p>
            <a:pPr marL="0" indent="0">
              <a:buNone/>
            </a:pPr>
            <a:r>
              <a:rPr lang="bn-BD" sz="3200" dirty="0" smtClean="0">
                <a:latin typeface="NikoshBAN" panose="02000000000000000000" pitchFamily="2" charset="0"/>
                <a:cs typeface="NikoshBAN" panose="02000000000000000000" pitchFamily="2" charset="0"/>
              </a:rPr>
              <a:t>আমিনেরা সাত ভাই বোন। তার বন্ধু জসিমেরা দুই ভাই বোন। সন্তান কম থাকায় জসিমের বাবা মা তাদের লেখাপড়াসহ যাবতীয় সুযোগ সুবিধাই কমবেশী দিতে পারেন। প্রায় সমান সম্পদ থাকার পরও ভাই বোন বেশী হবার কারণে দরিদ্রতার কবলে পড়ে নানা বঞ্চনার শিকার হয় আমিনেরা।</a:t>
            </a:r>
          </a:p>
          <a:p>
            <a:pPr marL="0" indent="0">
              <a:buNone/>
            </a:pPr>
            <a:endParaRPr lang="bn-BD" sz="3200" dirty="0" smtClean="0">
              <a:latin typeface="NikoshBAN" panose="02000000000000000000" pitchFamily="2" charset="0"/>
              <a:cs typeface="NikoshBAN" panose="02000000000000000000" pitchFamily="2" charset="0"/>
            </a:endParaRPr>
          </a:p>
          <a:p>
            <a:pPr marL="0" indent="0">
              <a:buNone/>
            </a:pPr>
            <a:r>
              <a:rPr lang="bn-BD" sz="3200" dirty="0" smtClean="0">
                <a:latin typeface="NikoshBAN" panose="02000000000000000000" pitchFamily="2" charset="0"/>
                <a:cs typeface="NikoshBAN" panose="02000000000000000000" pitchFamily="2" charset="0"/>
              </a:rPr>
              <a:t>ক। আইনত মেয়েদের বিয়ের বয়স কত হওয়া উচিত ?</a:t>
            </a:r>
          </a:p>
          <a:p>
            <a:pPr marL="0" indent="0">
              <a:buNone/>
            </a:pPr>
            <a:r>
              <a:rPr lang="bn-BD" sz="3200" dirty="0" smtClean="0">
                <a:latin typeface="NikoshBAN" panose="02000000000000000000" pitchFamily="2" charset="0"/>
                <a:cs typeface="NikoshBAN" panose="02000000000000000000" pitchFamily="2" charset="0"/>
              </a:rPr>
              <a:t>খ। মৌলিক চাহিদা বলতে কী বুঝ ?</a:t>
            </a:r>
          </a:p>
          <a:p>
            <a:pPr marL="0" indent="0">
              <a:buNone/>
            </a:pPr>
            <a:r>
              <a:rPr lang="bn-BD" sz="3200" dirty="0" smtClean="0">
                <a:latin typeface="NikoshBAN" panose="02000000000000000000" pitchFamily="2" charset="0"/>
                <a:cs typeface="NikoshBAN" panose="02000000000000000000" pitchFamily="2" charset="0"/>
              </a:rPr>
              <a:t>গ। আমিনদের পরিবারে দুঃখকষ্টের কারণ বর্ণনা কর।</a:t>
            </a:r>
          </a:p>
          <a:p>
            <a:pPr marL="0" indent="0">
              <a:buNone/>
            </a:pPr>
            <a:r>
              <a:rPr lang="bn-BD" sz="3200" dirty="0" smtClean="0">
                <a:latin typeface="NikoshBAN" panose="02000000000000000000" pitchFamily="2" charset="0"/>
                <a:cs typeface="NikoshBAN" panose="02000000000000000000" pitchFamily="2" charset="0"/>
              </a:rPr>
              <a:t>ঘ। আমিনদের পরিবার থেকে আমাদের কী শিক্ষা নেয়া উচিত ? ব্যাখ্যা কর।</a:t>
            </a:r>
            <a:endParaRPr lang="en-US" sz="32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890766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784350"/>
            <a:ext cx="5905500" cy="4467225"/>
          </a:xfrm>
          <a:blipFill>
            <a:blip r:embed="rId3"/>
            <a:tile tx="0" ty="0" sx="100000" sy="100000" flip="none" algn="tl"/>
          </a:blipFill>
        </p:spPr>
        <p:txBody>
          <a:bodyPr>
            <a:noAutofit/>
          </a:bodyPr>
          <a:lstStyle/>
          <a:p>
            <a:r>
              <a:rPr lang="bn-BD" sz="3200" dirty="0" smtClean="0">
                <a:solidFill>
                  <a:srgbClr val="C00000"/>
                </a:solidFill>
                <a:latin typeface="NikoshBAN" panose="02000000000000000000" pitchFamily="2" charset="0"/>
                <a:cs typeface="NikoshBAN" panose="02000000000000000000" pitchFamily="2" charset="0"/>
              </a:rPr>
              <a:t/>
            </a:r>
            <a:br>
              <a:rPr lang="bn-BD" sz="3200" dirty="0" smtClean="0">
                <a:solidFill>
                  <a:srgbClr val="C00000"/>
                </a:solidFill>
                <a:latin typeface="NikoshBAN" panose="02000000000000000000" pitchFamily="2" charset="0"/>
                <a:cs typeface="NikoshBAN" panose="02000000000000000000" pitchFamily="2" charset="0"/>
              </a:rPr>
            </a:br>
            <a:r>
              <a:rPr lang="bn-BD" sz="3200" dirty="0" smtClean="0">
                <a:solidFill>
                  <a:schemeClr val="tx1">
                    <a:lumMod val="75000"/>
                    <a:lumOff val="25000"/>
                  </a:schemeClr>
                </a:solidFill>
                <a:latin typeface="NikoshBAN" panose="02000000000000000000" pitchFamily="2" charset="0"/>
                <a:cs typeface="NikoshBAN" panose="02000000000000000000" pitchFamily="2" charset="0"/>
              </a:rPr>
              <a:t>মোহাম্মদ আব্দুল্লাহ আল মামুন</a:t>
            </a:r>
            <a:br>
              <a:rPr lang="bn-BD" sz="3200" dirty="0" smtClean="0">
                <a:solidFill>
                  <a:schemeClr val="tx1">
                    <a:lumMod val="75000"/>
                    <a:lumOff val="25000"/>
                  </a:schemeClr>
                </a:solidFill>
                <a:latin typeface="NikoshBAN" panose="02000000000000000000" pitchFamily="2" charset="0"/>
                <a:cs typeface="NikoshBAN" panose="02000000000000000000" pitchFamily="2" charset="0"/>
              </a:rPr>
            </a:br>
            <a:r>
              <a:rPr lang="bn-BD" sz="3200" dirty="0" smtClean="0">
                <a:latin typeface="NikoshBAN" panose="02000000000000000000" pitchFamily="2" charset="0"/>
                <a:cs typeface="NikoshBAN" panose="02000000000000000000" pitchFamily="2" charset="0"/>
              </a:rPr>
              <a:t>ব্যাচঃ </a:t>
            </a:r>
            <a:r>
              <a:rPr lang="bn-BD" sz="3200" dirty="0">
                <a:latin typeface="NikoshBAN" panose="02000000000000000000" pitchFamily="2" charset="0"/>
                <a:cs typeface="NikoshBAN" panose="02000000000000000000" pitchFamily="2" charset="0"/>
              </a:rPr>
              <a:t>৩৩</a:t>
            </a:r>
            <a:br>
              <a:rPr lang="bn-BD" sz="3200" dirty="0">
                <a:latin typeface="NikoshBAN" panose="02000000000000000000" pitchFamily="2" charset="0"/>
                <a:cs typeface="NikoshBAN" panose="02000000000000000000" pitchFamily="2" charset="0"/>
              </a:rPr>
            </a:br>
            <a:r>
              <a:rPr lang="bn-BD" sz="3200" dirty="0">
                <a:latin typeface="NikoshBAN" panose="02000000000000000000" pitchFamily="2" charset="0"/>
                <a:cs typeface="NikoshBAN" panose="02000000000000000000" pitchFamily="2" charset="0"/>
              </a:rPr>
              <a:t>আইডিঃ </a:t>
            </a:r>
            <a:r>
              <a:rPr lang="bn-BD" sz="3200" dirty="0" smtClean="0">
                <a:latin typeface="NikoshBAN" panose="02000000000000000000" pitchFamily="2" charset="0"/>
                <a:cs typeface="NikoshBAN" panose="02000000000000000000" pitchFamily="2" charset="0"/>
              </a:rPr>
              <a:t>০১</a:t>
            </a:r>
            <a:r>
              <a:rPr lang="bn-BD" sz="3200" dirty="0">
                <a:latin typeface="NikoshBAN" panose="02000000000000000000" pitchFamily="2" charset="0"/>
                <a:cs typeface="NikoshBAN" panose="02000000000000000000" pitchFamily="2" charset="0"/>
              </a:rPr>
              <a:t/>
            </a:r>
            <a:br>
              <a:rPr lang="bn-BD" sz="3200" dirty="0">
                <a:latin typeface="NikoshBAN" panose="02000000000000000000" pitchFamily="2" charset="0"/>
                <a:cs typeface="NikoshBAN" panose="02000000000000000000" pitchFamily="2" charset="0"/>
              </a:rPr>
            </a:br>
            <a:r>
              <a:rPr lang="bn-BD" sz="3200" dirty="0" smtClean="0">
                <a:latin typeface="NikoshBAN" panose="02000000000000000000" pitchFamily="2" charset="0"/>
                <a:cs typeface="NikoshBAN" panose="02000000000000000000" pitchFamily="2" charset="0"/>
              </a:rPr>
              <a:t>প্রভাষক</a:t>
            </a:r>
            <a:r>
              <a:rPr lang="en-US" sz="3200" dirty="0" smtClean="0">
                <a:latin typeface="NikoshBAN" panose="02000000000000000000" pitchFamily="2" charset="0"/>
                <a:cs typeface="NikoshBAN" panose="02000000000000000000" pitchFamily="2" charset="0"/>
              </a:rPr>
              <a:t>, </a:t>
            </a:r>
            <a:r>
              <a:rPr lang="bn-BD" sz="3200" dirty="0" smtClean="0">
                <a:latin typeface="NikoshBAN" panose="02000000000000000000" pitchFamily="2" charset="0"/>
                <a:cs typeface="NikoshBAN" panose="02000000000000000000" pitchFamily="2" charset="0"/>
              </a:rPr>
              <a:t>রাষ্ট্রবিজ্ঞান</a:t>
            </a:r>
            <a:r>
              <a:rPr lang="en-US" sz="3200" dirty="0">
                <a:latin typeface="NikoshBAN" panose="02000000000000000000" pitchFamily="2" charset="0"/>
                <a:cs typeface="NikoshBAN" panose="02000000000000000000" pitchFamily="2" charset="0"/>
              </a:rPr>
              <a:t/>
            </a:r>
            <a:br>
              <a:rPr lang="en-US" sz="3200" dirty="0">
                <a:latin typeface="NikoshBAN" panose="02000000000000000000" pitchFamily="2" charset="0"/>
                <a:cs typeface="NikoshBAN" panose="02000000000000000000" pitchFamily="2" charset="0"/>
              </a:rPr>
            </a:br>
            <a:r>
              <a:rPr lang="bn-BD" sz="3200" dirty="0">
                <a:latin typeface="NikoshBAN" panose="02000000000000000000" pitchFamily="2" charset="0"/>
                <a:cs typeface="NikoshBAN" panose="02000000000000000000" pitchFamily="2" charset="0"/>
              </a:rPr>
              <a:t>বাদেদেওরাইল ফুলতলি কামিল মাদ্রাসা</a:t>
            </a:r>
            <a:br>
              <a:rPr lang="bn-BD" sz="3200" dirty="0">
                <a:latin typeface="NikoshBAN" panose="02000000000000000000" pitchFamily="2" charset="0"/>
                <a:cs typeface="NikoshBAN" panose="02000000000000000000" pitchFamily="2" charset="0"/>
              </a:rPr>
            </a:br>
            <a:r>
              <a:rPr lang="bn-BD" sz="3200" dirty="0">
                <a:latin typeface="NikoshBAN" panose="02000000000000000000" pitchFamily="2" charset="0"/>
                <a:cs typeface="NikoshBAN" panose="02000000000000000000" pitchFamily="2" charset="0"/>
              </a:rPr>
              <a:t>জকিগঞ্জ, সিলেট</a:t>
            </a:r>
            <a:br>
              <a:rPr lang="bn-BD" sz="3200" dirty="0">
                <a:latin typeface="NikoshBAN" panose="02000000000000000000" pitchFamily="2" charset="0"/>
                <a:cs typeface="NikoshBAN" panose="02000000000000000000" pitchFamily="2" charset="0"/>
              </a:rPr>
            </a:br>
            <a:r>
              <a:rPr lang="bn-BD" sz="3200" dirty="0">
                <a:latin typeface="NikoshBAN" panose="02000000000000000000" pitchFamily="2" charset="0"/>
                <a:cs typeface="NikoshBAN" panose="02000000000000000000" pitchFamily="2" charset="0"/>
              </a:rPr>
              <a:t>০১৭১১০৬৮০৮২</a:t>
            </a:r>
            <a:r>
              <a:rPr lang="en-US" sz="3200" dirty="0">
                <a:latin typeface="NikoshBAN" panose="02000000000000000000" pitchFamily="2" charset="0"/>
                <a:cs typeface="NikoshBAN" panose="02000000000000000000" pitchFamily="2" charset="0"/>
              </a:rPr>
              <a:t/>
            </a:r>
            <a:br>
              <a:rPr lang="en-US" sz="3200" dirty="0">
                <a:latin typeface="NikoshBAN" panose="02000000000000000000" pitchFamily="2" charset="0"/>
                <a:cs typeface="NikoshBAN" panose="02000000000000000000" pitchFamily="2" charset="0"/>
              </a:rPr>
            </a:br>
            <a:r>
              <a:rPr lang="en-US" sz="3200" dirty="0">
                <a:solidFill>
                  <a:srgbClr val="0070C0"/>
                </a:solidFill>
                <a:latin typeface="NikoshBAN" panose="02000000000000000000" pitchFamily="2" charset="0"/>
                <a:cs typeface="NikoshBAN" panose="02000000000000000000" pitchFamily="2" charset="0"/>
              </a:rPr>
              <a:t>a</a:t>
            </a:r>
            <a:r>
              <a:rPr lang="en-US" sz="3200" dirty="0" smtClean="0">
                <a:solidFill>
                  <a:srgbClr val="0070C0"/>
                </a:solidFill>
                <a:latin typeface="NikoshBAN" panose="02000000000000000000" pitchFamily="2" charset="0"/>
                <a:cs typeface="NikoshBAN" panose="02000000000000000000" pitchFamily="2" charset="0"/>
                <a:hlinkClick r:id="rId4"/>
              </a:rPr>
              <a:t>lmamun.mss@gmail.com</a:t>
            </a:r>
            <a:r>
              <a:rPr lang="bn-BD" sz="3200" dirty="0">
                <a:solidFill>
                  <a:srgbClr val="0070C0"/>
                </a:solidFill>
              </a:rPr>
              <a:t/>
            </a:r>
            <a:br>
              <a:rPr lang="bn-BD" sz="3200" dirty="0">
                <a:solidFill>
                  <a:srgbClr val="0070C0"/>
                </a:solidFill>
              </a:rPr>
            </a:br>
            <a:r>
              <a:rPr lang="bn-BD" sz="3200" dirty="0" smtClean="0">
                <a:solidFill>
                  <a:srgbClr val="C00000"/>
                </a:solidFill>
              </a:rPr>
              <a:t/>
            </a:r>
            <a:br>
              <a:rPr lang="bn-BD" sz="3200" dirty="0" smtClean="0">
                <a:solidFill>
                  <a:srgbClr val="C00000"/>
                </a:solidFill>
              </a:rPr>
            </a:br>
            <a:endParaRPr lang="en-US" sz="3200" dirty="0">
              <a:solidFill>
                <a:srgbClr val="C00000"/>
              </a:solidFill>
            </a:endParaRP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67554" y="1305336"/>
            <a:ext cx="3879608" cy="3244711"/>
          </a:xfrm>
          <a:prstGeom prst="rect">
            <a:avLst/>
          </a:prstGeom>
          <a:blipFill>
            <a:blip r:embed="rId6"/>
            <a:tile tx="0" ty="0" sx="100000" sy="100000" flip="none" algn="tl"/>
          </a:blipFill>
        </p:spPr>
      </p:pic>
      <p:sp>
        <p:nvSpPr>
          <p:cNvPr id="6" name="TextBox 5"/>
          <p:cNvSpPr txBox="1"/>
          <p:nvPr/>
        </p:nvSpPr>
        <p:spPr>
          <a:xfrm>
            <a:off x="2271257" y="495262"/>
            <a:ext cx="5536313" cy="923330"/>
          </a:xfrm>
          <a:prstGeom prst="rect">
            <a:avLst/>
          </a:prstGeom>
          <a:blipFill>
            <a:blip r:embed="rId7"/>
            <a:tile tx="0" ty="0" sx="100000" sy="100000" flip="none" algn="tl"/>
          </a:blipFill>
          <a:ln w="57150">
            <a:solidFill>
              <a:srgbClr val="00B050"/>
            </a:solidFill>
          </a:ln>
        </p:spPr>
        <p:txBody>
          <a:bodyPr wrap="square" rtlCol="0">
            <a:spAutoFit/>
          </a:bodyPr>
          <a:lstStyle/>
          <a:p>
            <a:pPr algn="ctr"/>
            <a:r>
              <a:rPr lang="en-US" sz="5400" dirty="0" err="1" smtClean="0">
                <a:solidFill>
                  <a:srgbClr val="FF0000"/>
                </a:solidFill>
                <a:latin typeface="NikoshBAN" panose="02000000000000000000" pitchFamily="2" charset="0"/>
                <a:cs typeface="NikoshBAN" panose="02000000000000000000" pitchFamily="2" charset="0"/>
              </a:rPr>
              <a:t>শিক্ষক</a:t>
            </a:r>
            <a:r>
              <a:rPr lang="en-US" sz="5400" dirty="0" smtClean="0">
                <a:solidFill>
                  <a:srgbClr val="FF0000"/>
                </a:solidFill>
                <a:latin typeface="NikoshBAN" panose="02000000000000000000" pitchFamily="2" charset="0"/>
                <a:cs typeface="NikoshBAN" panose="02000000000000000000" pitchFamily="2" charset="0"/>
              </a:rPr>
              <a:t> </a:t>
            </a:r>
            <a:r>
              <a:rPr lang="en-US" sz="5400" dirty="0" err="1" smtClean="0">
                <a:solidFill>
                  <a:srgbClr val="FF0000"/>
                </a:solidFill>
                <a:latin typeface="NikoshBAN" panose="02000000000000000000" pitchFamily="2" charset="0"/>
                <a:cs typeface="NikoshBAN" panose="02000000000000000000" pitchFamily="2" charset="0"/>
              </a:rPr>
              <a:t>পরিচিতি</a:t>
            </a:r>
            <a:endParaRPr lang="en-US" sz="5400" dirty="0">
              <a:solidFill>
                <a:srgbClr val="FF00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6952589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09613" y="522288"/>
            <a:ext cx="11482387" cy="5811837"/>
          </a:xfrm>
          <a:blipFill>
            <a:blip r:embed="rId2"/>
            <a:tile tx="0" ty="0" sx="100000" sy="100000" flip="none" algn="tl"/>
          </a:blipFill>
        </p:spPr>
        <p:txBody>
          <a:bodyPr>
            <a:normAutofit/>
          </a:bodyPr>
          <a:lstStyle/>
          <a:p>
            <a:r>
              <a:rPr lang="bn-BD" sz="6000" u="sng" dirty="0" smtClean="0">
                <a:solidFill>
                  <a:schemeClr val="accent1">
                    <a:lumMod val="75000"/>
                  </a:schemeClr>
                </a:solidFill>
                <a:latin typeface="NikoshBAN" panose="02000000000000000000" pitchFamily="2" charset="0"/>
                <a:cs typeface="NikoshBAN" panose="02000000000000000000" pitchFamily="2" charset="0"/>
              </a:rPr>
              <a:t>বাড়ীর কাজ</a:t>
            </a:r>
            <a:r>
              <a:rPr lang="en-US" sz="6000" u="sng" dirty="0" smtClean="0">
                <a:solidFill>
                  <a:schemeClr val="accent1">
                    <a:lumMod val="75000"/>
                  </a:schemeClr>
                </a:solidFill>
                <a:latin typeface="NikoshBAN" panose="02000000000000000000" pitchFamily="2" charset="0"/>
                <a:cs typeface="NikoshBAN" panose="02000000000000000000" pitchFamily="2" charset="0"/>
              </a:rPr>
              <a:t> :</a:t>
            </a:r>
            <a:r>
              <a:rPr lang="bn-BD" dirty="0" smtClean="0">
                <a:latin typeface="NikoshBAN" panose="02000000000000000000" pitchFamily="2" charset="0"/>
                <a:cs typeface="NikoshBAN" panose="02000000000000000000" pitchFamily="2" charset="0"/>
              </a:rPr>
              <a:t/>
            </a:r>
            <a:br>
              <a:rPr lang="bn-BD" dirty="0" smtClean="0">
                <a:latin typeface="NikoshBAN" panose="02000000000000000000" pitchFamily="2" charset="0"/>
                <a:cs typeface="NikoshBAN" panose="02000000000000000000" pitchFamily="2" charset="0"/>
              </a:rPr>
            </a:br>
            <a:r>
              <a:rPr lang="en-US" dirty="0" smtClean="0">
                <a:latin typeface="NikoshBAN" panose="02000000000000000000" pitchFamily="2" charset="0"/>
                <a:cs typeface="NikoshBAN" panose="02000000000000000000" pitchFamily="2" charset="0"/>
              </a:rPr>
              <a:t/>
            </a:r>
            <a:br>
              <a:rPr lang="en-US" dirty="0" smtClean="0">
                <a:latin typeface="NikoshBAN" panose="02000000000000000000" pitchFamily="2" charset="0"/>
                <a:cs typeface="NikoshBAN" panose="02000000000000000000" pitchFamily="2" charset="0"/>
              </a:rPr>
            </a:br>
            <a:r>
              <a:rPr lang="bn-BD" sz="4900" dirty="0" smtClean="0">
                <a:solidFill>
                  <a:schemeClr val="bg2">
                    <a:lumMod val="10000"/>
                  </a:schemeClr>
                </a:solidFill>
                <a:latin typeface="NikoshBAN" panose="02000000000000000000" pitchFamily="2" charset="0"/>
                <a:cs typeface="NikoshBAN" panose="02000000000000000000" pitchFamily="2" charset="0"/>
              </a:rPr>
              <a:t>অধিক জনসংখ্যার ফলে সৃষ্ট সমস্যাগুলির একটি তালিকা কর।</a:t>
            </a:r>
            <a:endParaRPr lang="en-US" sz="4900" dirty="0">
              <a:solidFill>
                <a:schemeClr val="bg2">
                  <a:lumMod val="10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5959206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a:off x="3370998" y="3166281"/>
            <a:ext cx="5076967" cy="1951629"/>
          </a:xfrm>
          <a:prstGeom prst="flowChartPunchedTape">
            <a:avLst/>
          </a:prstGeom>
          <a:blipFill dpi="0" rotWithShape="1">
            <a:blip r:embed="rId3">
              <a:extLst>
                <a:ext uri="{28A0092B-C50C-407E-A947-70E740481C1C}">
                  <a14:useLocalDpi xmlns:a14="http://schemas.microsoft.com/office/drawing/2010/main" val="0"/>
                </a:ext>
              </a:extLst>
            </a:blip>
            <a:srcRect/>
            <a:stretch>
              <a:fillRect/>
            </a:stretch>
          </a:blip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7200" dirty="0" smtClean="0">
                <a:latin typeface="NikoshBAN" panose="02000000000000000000" pitchFamily="2" charset="0"/>
                <a:cs typeface="NikoshBAN" panose="02000000000000000000" pitchFamily="2" charset="0"/>
              </a:rPr>
              <a:t>ধন্যবাদ</a:t>
            </a:r>
            <a:endParaRPr lang="en-US" dirty="0">
              <a:latin typeface="NikoshBAN" panose="02000000000000000000" pitchFamily="2" charset="0"/>
              <a:cs typeface="NikoshBAN" panose="02000000000000000000" pitchFamily="2" charset="0"/>
            </a:endParaRPr>
          </a:p>
        </p:txBody>
      </p:sp>
      <p:sp>
        <p:nvSpPr>
          <p:cNvPr id="2" name="TextBox 1"/>
          <p:cNvSpPr txBox="1"/>
          <p:nvPr/>
        </p:nvSpPr>
        <p:spPr>
          <a:xfrm>
            <a:off x="3098041" y="5991367"/>
            <a:ext cx="6632812" cy="923330"/>
          </a:xfrm>
          <a:prstGeom prst="rect">
            <a:avLst/>
          </a:prstGeom>
          <a:noFill/>
        </p:spPr>
        <p:txBody>
          <a:bodyPr wrap="square" rtlCol="0">
            <a:spAutoFit/>
          </a:bodyPr>
          <a:lstStyle/>
          <a:p>
            <a:r>
              <a:rPr lang="bn-BD" sz="5400" dirty="0" smtClean="0">
                <a:solidFill>
                  <a:srgbClr val="00B050"/>
                </a:solidFill>
                <a:latin typeface="NikoshBAN" panose="02000000000000000000" pitchFamily="2" charset="0"/>
                <a:cs typeface="NikoshBAN" panose="02000000000000000000" pitchFamily="2" charset="0"/>
              </a:rPr>
              <a:t>তোমারা ভাল থেকো</a:t>
            </a:r>
            <a:endParaRPr lang="en-US" sz="5400" dirty="0">
              <a:solidFill>
                <a:srgbClr val="00B05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622209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xit" presetSubtype="0" fill="hold" grpId="0" nodeType="clickEffect">
                                  <p:stCondLst>
                                    <p:cond delay="0"/>
                                  </p:stCondLst>
                                  <p:childTnLst>
                                    <p:anim calcmode="lin" valueType="num">
                                      <p:cBhvr>
                                        <p:cTn id="14" dur="1000"/>
                                        <p:tgtEl>
                                          <p:spTgt spid="2"/>
                                        </p:tgtEl>
                                        <p:attrNameLst>
                                          <p:attrName>ppt_w</p:attrName>
                                        </p:attrNameLst>
                                      </p:cBhvr>
                                      <p:tavLst>
                                        <p:tav tm="0">
                                          <p:val>
                                            <p:strVal val="ppt_w"/>
                                          </p:val>
                                        </p:tav>
                                        <p:tav tm="100000">
                                          <p:val>
                                            <p:fltVal val="0"/>
                                          </p:val>
                                        </p:tav>
                                      </p:tavLst>
                                    </p:anim>
                                    <p:anim calcmode="lin" valueType="num">
                                      <p:cBhvr>
                                        <p:cTn id="15" dur="1000"/>
                                        <p:tgtEl>
                                          <p:spTgt spid="2"/>
                                        </p:tgtEl>
                                        <p:attrNameLst>
                                          <p:attrName>ppt_h</p:attrName>
                                        </p:attrNameLst>
                                      </p:cBhvr>
                                      <p:tavLst>
                                        <p:tav tm="0">
                                          <p:val>
                                            <p:strVal val="ppt_h"/>
                                          </p:val>
                                        </p:tav>
                                        <p:tav tm="100000">
                                          <p:val>
                                            <p:fltVal val="0"/>
                                          </p:val>
                                        </p:tav>
                                      </p:tavLst>
                                    </p:anim>
                                    <p:anim calcmode="lin" valueType="num">
                                      <p:cBhvr>
                                        <p:cTn id="16" dur="1000"/>
                                        <p:tgtEl>
                                          <p:spTgt spid="2"/>
                                        </p:tgtEl>
                                        <p:attrNameLst>
                                          <p:attrName>style.rotation</p:attrName>
                                        </p:attrNameLst>
                                      </p:cBhvr>
                                      <p:tavLst>
                                        <p:tav tm="0">
                                          <p:val>
                                            <p:fltVal val="0"/>
                                          </p:val>
                                        </p:tav>
                                        <p:tav tm="100000">
                                          <p:val>
                                            <p:fltVal val="90"/>
                                          </p:val>
                                        </p:tav>
                                      </p:tavLst>
                                    </p:anim>
                                    <p:animEffect transition="out" filter="fade">
                                      <p:cBhvr>
                                        <p:cTn id="17" dur="1000"/>
                                        <p:tgtEl>
                                          <p:spTgt spid="2"/>
                                        </p:tgtEl>
                                      </p:cBhvr>
                                    </p:animEffect>
                                    <p:set>
                                      <p:cBhvr>
                                        <p:cTn id="18"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16036" y="1319914"/>
            <a:ext cx="5237019" cy="4973782"/>
          </a:xfrm>
          <a:prstGeom prst="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9317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
                                        <p:tgtEl>
                                          <p:spTgt spid="3"/>
                                        </p:tgtEl>
                                      </p:cBhvr>
                                    </p:animEffect>
                                    <p:anim calcmode="lin" valueType="num">
                                      <p:cBhvr>
                                        <p:cTn id="8" dur="400" fill="hold"/>
                                        <p:tgtEl>
                                          <p:spTgt spid="3"/>
                                        </p:tgtEl>
                                        <p:attrNameLst>
                                          <p:attrName>ppt_x</p:attrName>
                                        </p:attrNameLst>
                                      </p:cBhvr>
                                      <p:tavLst>
                                        <p:tav tm="0">
                                          <p:val>
                                            <p:strVal val="#ppt_x"/>
                                          </p:val>
                                        </p:tav>
                                        <p:tav tm="100000">
                                          <p:val>
                                            <p:strVal val="#ppt_x"/>
                                          </p:val>
                                        </p:tav>
                                      </p:tavLst>
                                    </p:anim>
                                    <p:anim calcmode="lin" valueType="num">
                                      <p:cBhvr>
                                        <p:cTn id="9" dur="400" fill="hold"/>
                                        <p:tgtEl>
                                          <p:spTgt spid="3"/>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30996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1494" y="1629471"/>
            <a:ext cx="10235820" cy="4401205"/>
          </a:xfrm>
          <a:prstGeom prst="rect">
            <a:avLst/>
          </a:prstGeom>
          <a:blipFill>
            <a:blip r:embed="rId2"/>
            <a:tile tx="0" ty="0" sx="100000" sy="100000" flip="none" algn="tl"/>
          </a:blipFill>
        </p:spPr>
        <p:txBody>
          <a:bodyPr wrap="square">
            <a:spAutoFit/>
          </a:bodyPr>
          <a:lstStyle/>
          <a:p>
            <a:endParaRPr lang="bn-BD" sz="6000" dirty="0" smtClean="0">
              <a:solidFill>
                <a:schemeClr val="bg2">
                  <a:lumMod val="25000"/>
                </a:schemeClr>
              </a:solidFill>
              <a:latin typeface="NikoshBAN" panose="02000000000000000000" pitchFamily="2" charset="0"/>
              <a:cs typeface="NikoshBAN" panose="02000000000000000000" pitchFamily="2" charset="0"/>
            </a:endParaRPr>
          </a:p>
          <a:p>
            <a:r>
              <a:rPr lang="bn-BD" sz="4400" dirty="0" smtClean="0">
                <a:solidFill>
                  <a:schemeClr val="bg2">
                    <a:lumMod val="25000"/>
                  </a:schemeClr>
                </a:solidFill>
                <a:latin typeface="NikoshBAN" panose="02000000000000000000" pitchFamily="2" charset="0"/>
                <a:cs typeface="NikoshBAN" panose="02000000000000000000" pitchFamily="2" charset="0"/>
              </a:rPr>
              <a:t>শ্রেণিঃ দশম</a:t>
            </a:r>
            <a:endParaRPr lang="bn-BD" sz="4400" dirty="0">
              <a:solidFill>
                <a:schemeClr val="bg2">
                  <a:lumMod val="25000"/>
                </a:schemeClr>
              </a:solidFill>
              <a:latin typeface="NikoshBAN" panose="02000000000000000000" pitchFamily="2" charset="0"/>
              <a:cs typeface="NikoshBAN" panose="02000000000000000000" pitchFamily="2" charset="0"/>
            </a:endParaRPr>
          </a:p>
          <a:p>
            <a:r>
              <a:rPr lang="bn-BD" sz="4400" dirty="0">
                <a:solidFill>
                  <a:schemeClr val="bg2">
                    <a:lumMod val="25000"/>
                  </a:schemeClr>
                </a:solidFill>
                <a:latin typeface="NikoshBAN" panose="02000000000000000000" pitchFamily="2" charset="0"/>
                <a:cs typeface="NikoshBAN" panose="02000000000000000000" pitchFamily="2" charset="0"/>
              </a:rPr>
              <a:t>বিষয়ঃ </a:t>
            </a:r>
            <a:r>
              <a:rPr lang="en-US" sz="4400" dirty="0" err="1" smtClean="0">
                <a:solidFill>
                  <a:schemeClr val="bg2">
                    <a:lumMod val="25000"/>
                  </a:schemeClr>
                </a:solidFill>
                <a:latin typeface="NikoshBAN" panose="02000000000000000000" pitchFamily="2" charset="0"/>
                <a:cs typeface="NikoshBAN" panose="02000000000000000000" pitchFamily="2" charset="0"/>
              </a:rPr>
              <a:t>সামাজিক</a:t>
            </a:r>
            <a:r>
              <a:rPr lang="en-US" sz="4400" dirty="0" smtClean="0">
                <a:solidFill>
                  <a:schemeClr val="bg2">
                    <a:lumMod val="25000"/>
                  </a:schemeClr>
                </a:solidFill>
                <a:latin typeface="NikoshBAN" panose="02000000000000000000" pitchFamily="2" charset="0"/>
                <a:cs typeface="NikoshBAN" panose="02000000000000000000" pitchFamily="2" charset="0"/>
              </a:rPr>
              <a:t> </a:t>
            </a:r>
            <a:r>
              <a:rPr lang="en-US" sz="4400" dirty="0" err="1" smtClean="0">
                <a:solidFill>
                  <a:schemeClr val="bg2">
                    <a:lumMod val="25000"/>
                  </a:schemeClr>
                </a:solidFill>
                <a:latin typeface="NikoshBAN" panose="02000000000000000000" pitchFamily="2" charset="0"/>
                <a:cs typeface="NikoshBAN" panose="02000000000000000000" pitchFamily="2" charset="0"/>
              </a:rPr>
              <a:t>বি</a:t>
            </a:r>
            <a:r>
              <a:rPr lang="bn-BD" sz="4400" dirty="0" smtClean="0">
                <a:solidFill>
                  <a:schemeClr val="bg2">
                    <a:lumMod val="25000"/>
                  </a:schemeClr>
                </a:solidFill>
                <a:latin typeface="NikoshBAN" panose="02000000000000000000" pitchFamily="2" charset="0"/>
                <a:cs typeface="NikoshBAN" panose="02000000000000000000" pitchFamily="2" charset="0"/>
              </a:rPr>
              <a:t>জ্ঞান</a:t>
            </a:r>
            <a:endParaRPr lang="bn-BD" sz="4400" dirty="0">
              <a:solidFill>
                <a:schemeClr val="bg2">
                  <a:lumMod val="25000"/>
                </a:schemeClr>
              </a:solidFill>
              <a:latin typeface="NikoshBAN" panose="02000000000000000000" pitchFamily="2" charset="0"/>
              <a:cs typeface="NikoshBAN" panose="02000000000000000000" pitchFamily="2" charset="0"/>
            </a:endParaRPr>
          </a:p>
          <a:p>
            <a:r>
              <a:rPr lang="bn-BD" sz="4400" dirty="0">
                <a:solidFill>
                  <a:schemeClr val="bg2">
                    <a:lumMod val="25000"/>
                  </a:schemeClr>
                </a:solidFill>
                <a:latin typeface="NikoshBAN" panose="02000000000000000000" pitchFamily="2" charset="0"/>
                <a:cs typeface="NikoshBAN" panose="02000000000000000000" pitchFamily="2" charset="0"/>
              </a:rPr>
              <a:t>অধ্যায়ঃ </a:t>
            </a:r>
            <a:r>
              <a:rPr lang="bn-BD" sz="4400" dirty="0" smtClean="0">
                <a:solidFill>
                  <a:schemeClr val="bg2">
                    <a:lumMod val="25000"/>
                  </a:schemeClr>
                </a:solidFill>
                <a:latin typeface="NikoshBAN" panose="02000000000000000000" pitchFamily="2" charset="0"/>
                <a:cs typeface="NikoshBAN" panose="02000000000000000000" pitchFamily="2" charset="0"/>
              </a:rPr>
              <a:t>দশম</a:t>
            </a:r>
            <a:endParaRPr lang="bn-BD" sz="4400" dirty="0">
              <a:solidFill>
                <a:schemeClr val="bg2">
                  <a:lumMod val="25000"/>
                </a:schemeClr>
              </a:solidFill>
              <a:latin typeface="NikoshBAN" panose="02000000000000000000" pitchFamily="2" charset="0"/>
              <a:cs typeface="NikoshBAN" panose="02000000000000000000" pitchFamily="2" charset="0"/>
            </a:endParaRPr>
          </a:p>
          <a:p>
            <a:r>
              <a:rPr lang="bn-BD" sz="4400" dirty="0" smtClean="0">
                <a:solidFill>
                  <a:schemeClr val="bg2">
                    <a:lumMod val="25000"/>
                  </a:schemeClr>
                </a:solidFill>
                <a:latin typeface="NikoshBAN" panose="02000000000000000000" pitchFamily="2" charset="0"/>
                <a:cs typeface="NikoshBAN" panose="02000000000000000000" pitchFamily="2" charset="0"/>
              </a:rPr>
              <a:t>সময়ঃ ৬০ মিনিট</a:t>
            </a:r>
            <a:endParaRPr lang="bn-BD" sz="4400" dirty="0">
              <a:solidFill>
                <a:schemeClr val="bg2">
                  <a:lumMod val="25000"/>
                </a:schemeClr>
              </a:solidFill>
              <a:latin typeface="NikoshBAN" panose="02000000000000000000" pitchFamily="2" charset="0"/>
              <a:cs typeface="NikoshBAN" panose="02000000000000000000" pitchFamily="2" charset="0"/>
            </a:endParaRPr>
          </a:p>
          <a:p>
            <a:r>
              <a:rPr lang="bn-BD" sz="4400" dirty="0" smtClean="0">
                <a:solidFill>
                  <a:schemeClr val="bg2">
                    <a:lumMod val="25000"/>
                  </a:schemeClr>
                </a:solidFill>
                <a:latin typeface="NikoshBAN" panose="02000000000000000000" pitchFamily="2" charset="0"/>
                <a:cs typeface="NikoshBAN" panose="02000000000000000000" pitchFamily="2" charset="0"/>
              </a:rPr>
              <a:t>শিক্ষার্থী সংখ্যাঃ </a:t>
            </a:r>
            <a:r>
              <a:rPr lang="bn-BD" sz="4400" dirty="0">
                <a:solidFill>
                  <a:schemeClr val="bg2">
                    <a:lumMod val="25000"/>
                  </a:schemeClr>
                </a:solidFill>
                <a:latin typeface="NikoshBAN" panose="02000000000000000000" pitchFamily="2" charset="0"/>
                <a:cs typeface="NikoshBAN" panose="02000000000000000000" pitchFamily="2" charset="0"/>
              </a:rPr>
              <a:t>৭</a:t>
            </a:r>
            <a:r>
              <a:rPr lang="bn-BD" sz="4400" dirty="0" smtClean="0">
                <a:solidFill>
                  <a:schemeClr val="bg2">
                    <a:lumMod val="25000"/>
                  </a:schemeClr>
                </a:solidFill>
                <a:latin typeface="NikoshBAN" panose="02000000000000000000" pitchFamily="2" charset="0"/>
                <a:cs typeface="NikoshBAN" panose="02000000000000000000" pitchFamily="2" charset="0"/>
              </a:rPr>
              <a:t>০ </a:t>
            </a:r>
            <a:endParaRPr lang="bn-BD" sz="4400" dirty="0">
              <a:solidFill>
                <a:schemeClr val="bg2">
                  <a:lumMod val="25000"/>
                </a:schemeClr>
              </a:solidFill>
              <a:latin typeface="NikoshBAN" panose="02000000000000000000" pitchFamily="2" charset="0"/>
              <a:cs typeface="NikoshBAN" panose="02000000000000000000" pitchFamily="2" charset="0"/>
            </a:endParaRPr>
          </a:p>
        </p:txBody>
      </p:sp>
      <p:sp>
        <p:nvSpPr>
          <p:cNvPr id="5" name="TextBox 4"/>
          <p:cNvSpPr txBox="1"/>
          <p:nvPr/>
        </p:nvSpPr>
        <p:spPr>
          <a:xfrm>
            <a:off x="911494" y="1306305"/>
            <a:ext cx="10235820" cy="923330"/>
          </a:xfrm>
          <a:prstGeom prst="rect">
            <a:avLst/>
          </a:prstGeom>
          <a:blipFill>
            <a:blip r:embed="rId3"/>
            <a:tile tx="0" ty="0" sx="100000" sy="100000" flip="none" algn="tl"/>
          </a:blipFill>
        </p:spPr>
        <p:txBody>
          <a:bodyPr wrap="square" rtlCol="0">
            <a:spAutoFit/>
          </a:bodyPr>
          <a:lstStyle/>
          <a:p>
            <a:r>
              <a:rPr lang="bn-BD" sz="5400" dirty="0" smtClean="0">
                <a:latin typeface="NikoshBAN" panose="02000000000000000000" pitchFamily="2" charset="0"/>
                <a:cs typeface="NikoshBAN" panose="02000000000000000000" pitchFamily="2" charset="0"/>
              </a:rPr>
              <a:t>পাঠ পরিচিতি</a:t>
            </a:r>
            <a:endParaRPr lang="en-US" sz="5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701187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3081" y="1448159"/>
            <a:ext cx="11573301" cy="3416320"/>
          </a:xfrm>
          <a:prstGeom prst="rect">
            <a:avLst/>
          </a:prstGeom>
          <a:solidFill>
            <a:srgbClr val="CCFFFF"/>
          </a:solidFill>
        </p:spPr>
        <p:txBody>
          <a:bodyPr wrap="square" rtlCol="0">
            <a:spAutoFit/>
          </a:bodyPr>
          <a:lstStyle/>
          <a:p>
            <a:endParaRPr lang="bn-BD" sz="7200" dirty="0">
              <a:solidFill>
                <a:srgbClr val="FFC000"/>
              </a:solidFill>
              <a:latin typeface="NikoshBAN" panose="02000000000000000000" pitchFamily="2" charset="0"/>
              <a:cs typeface="NikoshBAN" panose="02000000000000000000" pitchFamily="2" charset="0"/>
            </a:endParaRPr>
          </a:p>
          <a:p>
            <a:r>
              <a:rPr lang="bn-BD" sz="3600" dirty="0" smtClean="0">
                <a:latin typeface="NikoshBAN" panose="02000000000000000000" pitchFamily="2" charset="0"/>
                <a:cs typeface="NikoshBAN" panose="02000000000000000000" pitchFamily="2" charset="0"/>
              </a:rPr>
              <a:t>১। বাংলাদেশে জনসংখ্যা বাড়ার সামাজিক ও অর্থনৈতিক কারণ লিখতে পারবে</a:t>
            </a:r>
          </a:p>
          <a:p>
            <a:r>
              <a:rPr lang="bn-BD" sz="3600" dirty="0" smtClean="0">
                <a:latin typeface="NikoshBAN" panose="02000000000000000000" pitchFamily="2" charset="0"/>
                <a:cs typeface="NikoshBAN" panose="02000000000000000000" pitchFamily="2" charset="0"/>
              </a:rPr>
              <a:t>২। দেশে অধিক জনসংখ্যার ফলে সৃষ্ট সমস্যা ব্যাখ্যা করতে পারবে।</a:t>
            </a:r>
          </a:p>
          <a:p>
            <a:r>
              <a:rPr lang="bn-BD" sz="3600" dirty="0" smtClean="0">
                <a:latin typeface="NikoshBAN" panose="02000000000000000000" pitchFamily="2" charset="0"/>
                <a:cs typeface="NikoshBAN" panose="02000000000000000000" pitchFamily="2" charset="0"/>
              </a:rPr>
              <a:t>৩। জনসংখ্যা বৃদ্ধি ও</a:t>
            </a:r>
            <a:r>
              <a:rPr lang="en-US" sz="3600" dirty="0" smtClean="0">
                <a:latin typeface="NikoshBAN" panose="02000000000000000000" pitchFamily="2" charset="0"/>
                <a:cs typeface="NikoshBAN" panose="02000000000000000000" pitchFamily="2" charset="0"/>
              </a:rPr>
              <a:t> </a:t>
            </a:r>
            <a:r>
              <a:rPr lang="bn-BD" sz="3600" dirty="0" smtClean="0">
                <a:latin typeface="NikoshBAN" panose="02000000000000000000" pitchFamily="2" charset="0"/>
                <a:cs typeface="NikoshBAN" panose="02000000000000000000" pitchFamily="2" charset="0"/>
              </a:rPr>
              <a:t>মৌলিক চাহিদা পূরণ একটি অপরটির প্রতিদ্বন্দ্বী তা উল্লেখ </a:t>
            </a:r>
            <a:r>
              <a:rPr lang="en-US" sz="3600" dirty="0" smtClean="0">
                <a:latin typeface="NikoshBAN" panose="02000000000000000000" pitchFamily="2" charset="0"/>
                <a:cs typeface="NikoshBAN" panose="02000000000000000000" pitchFamily="2" charset="0"/>
              </a:rPr>
              <a:t>                     </a:t>
            </a:r>
            <a:r>
              <a:rPr lang="bn-BD" sz="3600" dirty="0" smtClean="0">
                <a:latin typeface="NikoshBAN" panose="02000000000000000000" pitchFamily="2" charset="0"/>
                <a:cs typeface="NikoshBAN" panose="02000000000000000000" pitchFamily="2" charset="0"/>
              </a:rPr>
              <a:t>করতে পারবে।  </a:t>
            </a:r>
            <a:endParaRPr lang="en-US" sz="3600" dirty="0">
              <a:latin typeface="NikoshBAN" panose="02000000000000000000" pitchFamily="2" charset="0"/>
              <a:cs typeface="NikoshBAN" panose="02000000000000000000" pitchFamily="2" charset="0"/>
            </a:endParaRPr>
          </a:p>
        </p:txBody>
      </p:sp>
      <p:sp>
        <p:nvSpPr>
          <p:cNvPr id="6" name="Rectangle 5"/>
          <p:cNvSpPr/>
          <p:nvPr/>
        </p:nvSpPr>
        <p:spPr>
          <a:xfrm>
            <a:off x="423081" y="216496"/>
            <a:ext cx="11573301" cy="1231663"/>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5400" dirty="0" smtClean="0">
                <a:latin typeface="NikoshBAN" panose="02000000000000000000" pitchFamily="2" charset="0"/>
                <a:cs typeface="NikoshBAN" panose="02000000000000000000" pitchFamily="2" charset="0"/>
              </a:rPr>
              <a:t>এ পাঠ শেষে শিক্ষার্থীরা-----</a:t>
            </a:r>
            <a:endParaRPr lang="en-US" sz="5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42706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10515600" cy="1325563"/>
          </a:xfrm>
          <a:blipFill>
            <a:blip r:embed="rId2"/>
            <a:tile tx="0" ty="0" sx="100000" sy="100000" flip="none" algn="tl"/>
          </a:blipFill>
        </p:spPr>
        <p:txBody>
          <a:bodyPr>
            <a:normAutofit/>
          </a:bodyPr>
          <a:lstStyle/>
          <a:p>
            <a:pPr algn="ctr"/>
            <a:r>
              <a:rPr lang="bn-BD" sz="5400" dirty="0" smtClean="0">
                <a:latin typeface="NikoshBAN" panose="02000000000000000000" pitchFamily="2" charset="0"/>
                <a:cs typeface="NikoshBAN" panose="02000000000000000000" pitchFamily="2" charset="0"/>
              </a:rPr>
              <a:t>পাঠ পরিকল্পনা</a:t>
            </a:r>
            <a:endParaRPr lang="en-US" sz="5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970216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9728"/>
            <a:ext cx="6642847" cy="941294"/>
          </a:xfrm>
        </p:spPr>
        <p:txBody>
          <a:bodyPr>
            <a:normAutofit/>
          </a:bodyPr>
          <a:lstStyle/>
          <a:p>
            <a:r>
              <a:rPr lang="bn-BD" sz="4800" dirty="0" smtClean="0">
                <a:latin typeface="NikoshBAN" panose="02000000000000000000" pitchFamily="2" charset="0"/>
                <a:cs typeface="NikoshBAN" panose="02000000000000000000" pitchFamily="2" charset="0"/>
              </a:rPr>
              <a:t>এ ছবিটিতে</a:t>
            </a:r>
            <a:r>
              <a:rPr lang="bn-BD" sz="4800" dirty="0" smtClean="0"/>
              <a:t> </a:t>
            </a:r>
            <a:r>
              <a:rPr lang="bn-BD" sz="4800" dirty="0" smtClean="0">
                <a:latin typeface="NikoshBAN" panose="02000000000000000000" pitchFamily="2" charset="0"/>
                <a:cs typeface="NikoshBAN" panose="02000000000000000000" pitchFamily="2" charset="0"/>
              </a:rPr>
              <a:t>কী লক্ষ্য করছ ?</a:t>
            </a:r>
            <a:endParaRPr lang="en-US" sz="4800" dirty="0">
              <a:latin typeface="NikoshBAN" panose="02000000000000000000" pitchFamily="2" charset="0"/>
              <a:cs typeface="NikoshBAN" panose="02000000000000000000" pitchFamily="2" charset="0"/>
            </a:endParaRP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321423" y="601566"/>
            <a:ext cx="5522570" cy="5471430"/>
          </a:xfrm>
        </p:spPr>
      </p:pic>
    </p:spTree>
    <p:extLst>
      <p:ext uri="{BB962C8B-B14F-4D97-AF65-F5344CB8AC3E}">
        <p14:creationId xmlns:p14="http://schemas.microsoft.com/office/powerpoint/2010/main" val="3875662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56272" y="897146"/>
            <a:ext cx="6055744" cy="2554545"/>
          </a:xfrm>
          <a:prstGeom prst="rect">
            <a:avLst/>
          </a:prstGeom>
          <a:blipFill>
            <a:blip r:embed="rId2"/>
            <a:tile tx="0" ty="0" sx="100000" sy="100000" flip="none" algn="tl"/>
          </a:blipFill>
        </p:spPr>
        <p:txBody>
          <a:bodyPr wrap="square" rtlCol="0">
            <a:spAutoFit/>
          </a:bodyPr>
          <a:lstStyle/>
          <a:p>
            <a:pPr algn="ctr"/>
            <a:r>
              <a:rPr lang="bn-BD" sz="4000" dirty="0" smtClean="0">
                <a:solidFill>
                  <a:srgbClr val="FF0000"/>
                </a:solidFill>
                <a:latin typeface="NikoshBAN" panose="02000000000000000000" pitchFamily="2" charset="0"/>
                <a:cs typeface="NikoshBAN" panose="02000000000000000000" pitchFamily="2" charset="0"/>
              </a:rPr>
              <a:t>আজকের </a:t>
            </a:r>
            <a:r>
              <a:rPr lang="bn-BD" sz="4000" dirty="0">
                <a:solidFill>
                  <a:srgbClr val="FF0000"/>
                </a:solidFill>
                <a:latin typeface="NikoshBAN" panose="02000000000000000000" pitchFamily="2" charset="0"/>
                <a:cs typeface="NikoshBAN" panose="02000000000000000000" pitchFamily="2" charset="0"/>
              </a:rPr>
              <a:t>পাঠ</a:t>
            </a:r>
            <a:br>
              <a:rPr lang="bn-BD" sz="4000" dirty="0">
                <a:solidFill>
                  <a:srgbClr val="FF0000"/>
                </a:solidFill>
                <a:latin typeface="NikoshBAN" panose="02000000000000000000" pitchFamily="2" charset="0"/>
                <a:cs typeface="NikoshBAN" panose="02000000000000000000" pitchFamily="2" charset="0"/>
              </a:rPr>
            </a:br>
            <a:r>
              <a:rPr lang="bn-BD" sz="6000" b="1" dirty="0">
                <a:solidFill>
                  <a:srgbClr val="FF0000"/>
                </a:solidFill>
                <a:latin typeface="NikoshBAN" panose="02000000000000000000" pitchFamily="2" charset="0"/>
                <a:cs typeface="NikoshBAN" panose="02000000000000000000" pitchFamily="2" charset="0"/>
              </a:rPr>
              <a:t>বাংলাদেশে জনসংখ্যা বৃদ্ধির কারণ ও প্রভাব</a:t>
            </a:r>
            <a:endParaRPr lang="en-US" sz="6000" dirty="0">
              <a:solidFill>
                <a:srgbClr val="FF00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418860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982663"/>
            <a:ext cx="9601200" cy="1303337"/>
          </a:xfrm>
        </p:spPr>
        <p:txBody>
          <a:bodyPr/>
          <a:lstStyle/>
          <a:p>
            <a:r>
              <a:rPr lang="bn-BD" dirty="0" smtClean="0">
                <a:latin typeface="NikoshBAN" panose="02000000000000000000" pitchFamily="2" charset="0"/>
                <a:cs typeface="NikoshBAN" panose="02000000000000000000" pitchFamily="2" charset="0"/>
              </a:rPr>
              <a:t>বাল্য বিয়ে</a:t>
            </a:r>
            <a:endParaRPr lang="en-US" dirty="0"/>
          </a:p>
        </p:txBody>
      </p:sp>
      <p:sp>
        <p:nvSpPr>
          <p:cNvPr id="6" name="Folded Corner 5"/>
          <p:cNvSpPr/>
          <p:nvPr/>
        </p:nvSpPr>
        <p:spPr>
          <a:xfrm>
            <a:off x="2924735" y="1844873"/>
            <a:ext cx="3751729" cy="3418419"/>
          </a:xfrm>
          <a:prstGeom prst="foldedCorner">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lded Corner 7"/>
          <p:cNvSpPr/>
          <p:nvPr/>
        </p:nvSpPr>
        <p:spPr>
          <a:xfrm>
            <a:off x="7256550" y="1844873"/>
            <a:ext cx="3469342" cy="3244712"/>
          </a:xfrm>
          <a:prstGeom prst="foldedCorner">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867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325563"/>
            <a:ext cx="10515600" cy="1325563"/>
          </a:xfrm>
        </p:spPr>
        <p:txBody>
          <a:bodyPr/>
          <a:lstStyle/>
          <a:p>
            <a:r>
              <a:rPr lang="bn-BD" dirty="0" smtClean="0"/>
              <a:t>বহু বিয়ে</a:t>
            </a:r>
            <a:endParaRPr lang="en-US" dirty="0"/>
          </a:p>
        </p:txBody>
      </p:sp>
      <p:sp>
        <p:nvSpPr>
          <p:cNvPr id="10" name="Rectangle 9"/>
          <p:cNvSpPr/>
          <p:nvPr/>
        </p:nvSpPr>
        <p:spPr>
          <a:xfrm>
            <a:off x="2200793" y="1772315"/>
            <a:ext cx="3838995" cy="3144742"/>
          </a:xfrm>
          <a:prstGeom prst="rect">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7108079" y="1772315"/>
            <a:ext cx="3727997" cy="3144742"/>
          </a:xfrm>
          <a:prstGeom prst="round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2835797" y="486137"/>
            <a:ext cx="2280213" cy="461665"/>
          </a:xfrm>
          <a:prstGeom prst="rect">
            <a:avLst/>
          </a:prstGeom>
          <a:noFill/>
        </p:spPr>
        <p:txBody>
          <a:bodyPr wrap="square" rtlCol="0">
            <a:spAutoFit/>
          </a:bodyPr>
          <a:lstStyle/>
          <a:p>
            <a:r>
              <a:rPr lang="bn-BD" sz="2400" dirty="0" smtClean="0">
                <a:solidFill>
                  <a:schemeClr val="accent4">
                    <a:lumMod val="75000"/>
                  </a:schemeClr>
                </a:solidFill>
              </a:rPr>
              <a:t>বহু বিয়ে</a:t>
            </a:r>
            <a:endParaRPr lang="en-US" sz="2400" dirty="0">
              <a:solidFill>
                <a:schemeClr val="accent4">
                  <a:lumMod val="75000"/>
                </a:schemeClr>
              </a:solidFill>
            </a:endParaRPr>
          </a:p>
        </p:txBody>
      </p:sp>
    </p:spTree>
    <p:extLst>
      <p:ext uri="{BB962C8B-B14F-4D97-AF65-F5344CB8AC3E}">
        <p14:creationId xmlns:p14="http://schemas.microsoft.com/office/powerpoint/2010/main" val="991989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951</TotalTime>
  <Words>231</Words>
  <Application>Microsoft Office PowerPoint</Application>
  <PresentationFormat>Widescreen</PresentationFormat>
  <Paragraphs>52</Paragraphs>
  <Slides>23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NikoshBAN</vt:lpstr>
      <vt:lpstr>Vrinda</vt:lpstr>
      <vt:lpstr>Office Theme</vt:lpstr>
      <vt:lpstr>PowerPoint Presentation</vt:lpstr>
      <vt:lpstr> মোহাম্মদ আব্দুল্লাহ আল মামুন ব্যাচঃ ৩৩ আইডিঃ ০১ প্রভাষক, রাষ্ট্রবিজ্ঞান বাদেদেওরাইল ফুলতলি কামিল মাদ্রাসা জকিগঞ্জ, সিলেট ০১৭১১০৬৮০৮২ almamun.mss@gmail.com  </vt:lpstr>
      <vt:lpstr>PowerPoint Presentation</vt:lpstr>
      <vt:lpstr>PowerPoint Presentation</vt:lpstr>
      <vt:lpstr>পাঠ পরিকল্পনা</vt:lpstr>
      <vt:lpstr>এ ছবিটিতে কী লক্ষ্য করছ ?</vt:lpstr>
      <vt:lpstr>PowerPoint Presentation</vt:lpstr>
      <vt:lpstr>বাল্য বিয়ে</vt:lpstr>
      <vt:lpstr>বহু বিয়ে</vt:lpstr>
      <vt:lpstr>দরিদ্রতা</vt:lpstr>
      <vt:lpstr>জোড়ায় কাজ</vt:lpstr>
      <vt:lpstr>জনসংখ্যার কারণে সৃষ্ট সমস্যাসমূহ</vt:lpstr>
      <vt:lpstr>PowerPoint Presentation</vt:lpstr>
      <vt:lpstr>PowerPoint Presentation</vt:lpstr>
      <vt:lpstr>বেকারত্ব</vt:lpstr>
      <vt:lpstr>PowerPoint Presentation</vt:lpstr>
      <vt:lpstr>PowerPoint Presentation</vt:lpstr>
      <vt:lpstr>PowerPoint Presentation</vt:lpstr>
      <vt:lpstr>মূল্যায়ন</vt:lpstr>
      <vt:lpstr>বাড়ীর কাজ :  অধিক জনসংখ্যার ফলে সৃষ্ট সমস্যাগুলির একটি তালিকা কর।</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DOEL</dc:creator>
  <cp:lastModifiedBy>DOEL</cp:lastModifiedBy>
  <cp:revision>486</cp:revision>
  <dcterms:created xsi:type="dcterms:W3CDTF">2013-06-23T06:40:21Z</dcterms:created>
  <dcterms:modified xsi:type="dcterms:W3CDTF">2013-07-02T07:43:38Z</dcterms:modified>
</cp:coreProperties>
</file>